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57" r:id="rId3"/>
    <p:sldId id="258" r:id="rId4"/>
    <p:sldId id="259" r:id="rId5"/>
    <p:sldId id="260" r:id="rId6"/>
    <p:sldId id="261" r:id="rId7"/>
    <p:sldId id="264" r:id="rId8"/>
    <p:sldId id="265" r:id="rId9"/>
    <p:sldId id="263" r:id="rId10"/>
    <p:sldId id="262" r:id="rId11"/>
    <p:sldId id="267" r:id="rId12"/>
    <p:sldId id="269" r:id="rId13"/>
    <p:sldId id="268" r:id="rId14"/>
    <p:sldId id="270" r:id="rId15"/>
    <p:sldId id="271" r:id="rId16"/>
    <p:sldId id="27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AF519FC-46EA-4783-821D-8326ED095E23}" type="datetimeFigureOut">
              <a:rPr lang="en-US" smtClean="0"/>
              <a:t>9/30/2015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6C4BCAB-4EE1-4170-992E-BCE034378FEC}" type="slidenum">
              <a:rPr lang="en-US" smtClean="0"/>
              <a:t>‹#›</a:t>
            </a:fld>
            <a:endParaRPr lang="en-US"/>
          </a:p>
        </p:txBody>
      </p:sp>
    </p:spTree>
    <p:extLst>
      <p:ext uri="{BB962C8B-B14F-4D97-AF65-F5344CB8AC3E}">
        <p14:creationId xmlns:p14="http://schemas.microsoft.com/office/powerpoint/2010/main" val="27919955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2A1AD8E-6CAD-4741-8672-10A60E08655A}" type="datetimeFigureOut">
              <a:rPr lang="en-US" smtClean="0"/>
              <a:t>9/30/2015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A8DE163-9004-490D-8CE4-B12B81BD572E}"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1AD8E-6CAD-4741-8672-10A60E08655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DE163-9004-490D-8CE4-B12B81BD57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1AD8E-6CAD-4741-8672-10A60E08655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DE163-9004-490D-8CE4-B12B81BD57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A1AD8E-6CAD-4741-8672-10A60E08655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DE163-9004-490D-8CE4-B12B81BD57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1AD8E-6CAD-4741-8672-10A60E08655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DE163-9004-490D-8CE4-B12B81BD57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2A1AD8E-6CAD-4741-8672-10A60E08655A}"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DE163-9004-490D-8CE4-B12B81BD572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A1AD8E-6CAD-4741-8672-10A60E08655A}" type="datetimeFigureOut">
              <a:rPr lang="en-US" smtClean="0"/>
              <a:t>9/30/2015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8DE163-9004-490D-8CE4-B12B81BD57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A1AD8E-6CAD-4741-8672-10A60E08655A}" type="datetimeFigureOut">
              <a:rPr lang="en-US" smtClean="0"/>
              <a:t>9/30/2015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8DE163-9004-490D-8CE4-B12B81BD57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1AD8E-6CAD-4741-8672-10A60E08655A}" type="datetimeFigureOut">
              <a:rPr lang="en-US" smtClean="0"/>
              <a:t>9/30/2015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8DE163-9004-490D-8CE4-B12B81BD57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2A1AD8E-6CAD-4741-8672-10A60E08655A}" type="datetimeFigureOut">
              <a:rPr lang="en-US" smtClean="0"/>
              <a:t>9/30/2015</a:t>
            </a:fld>
            <a:endParaRPr lang="en-US"/>
          </a:p>
        </p:txBody>
      </p:sp>
      <p:sp>
        <p:nvSpPr>
          <p:cNvPr id="7" name="Slide Number Placeholder 6"/>
          <p:cNvSpPr>
            <a:spLocks noGrp="1"/>
          </p:cNvSpPr>
          <p:nvPr>
            <p:ph type="sldNum" sz="quarter" idx="12"/>
          </p:nvPr>
        </p:nvSpPr>
        <p:spPr/>
        <p:txBody>
          <a:bodyPr/>
          <a:lstStyle/>
          <a:p>
            <a:fld id="{7A8DE163-9004-490D-8CE4-B12B81BD572E}"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1AD8E-6CAD-4741-8672-10A60E08655A}" type="datetimeFigureOut">
              <a:rPr lang="en-US" smtClean="0"/>
              <a:t>9/30/2015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A8DE163-9004-490D-8CE4-B12B81BD57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2A1AD8E-6CAD-4741-8672-10A60E08655A}" type="datetimeFigureOut">
              <a:rPr lang="en-US" smtClean="0"/>
              <a:t>9/30/2015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A8DE163-9004-490D-8CE4-B12B81BD57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at.collegeboard.org/hom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ctstudent.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rhswildcatsstudentservices.weebl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ANPdxv_wjxg"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UadrdPHTO1o"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6000" dirty="0" smtClean="0"/>
              <a:t>Junior</a:t>
            </a:r>
            <a:br>
              <a:rPr lang="en-US" sz="6000" dirty="0" smtClean="0"/>
            </a:br>
            <a:r>
              <a:rPr lang="en-US" sz="6000" dirty="0" smtClean="0"/>
              <a:t>Meeting </a:t>
            </a:r>
            <a:endParaRPr lang="en-US" sz="6000" dirty="0"/>
          </a:p>
        </p:txBody>
      </p:sp>
      <p:sp>
        <p:nvSpPr>
          <p:cNvPr id="3" name="Subtitle 2"/>
          <p:cNvSpPr>
            <a:spLocks noGrp="1"/>
          </p:cNvSpPr>
          <p:nvPr>
            <p:ph type="subTitle" idx="1"/>
          </p:nvPr>
        </p:nvSpPr>
        <p:spPr/>
        <p:txBody>
          <a:bodyPr>
            <a:normAutofit/>
          </a:bodyPr>
          <a:lstStyle/>
          <a:p>
            <a:pPr algn="ctr"/>
            <a:r>
              <a:rPr lang="en-US" sz="3200" dirty="0" smtClean="0"/>
              <a:t>Fall Information</a:t>
            </a:r>
            <a:endParaRPr lang="en-US" sz="3200" dirty="0"/>
          </a:p>
        </p:txBody>
      </p:sp>
    </p:spTree>
    <p:extLst>
      <p:ext uri="{BB962C8B-B14F-4D97-AF65-F5344CB8AC3E}">
        <p14:creationId xmlns:p14="http://schemas.microsoft.com/office/powerpoint/2010/main" val="27743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024744" cy="762000"/>
          </a:xfrm>
        </p:spPr>
        <p:txBody>
          <a:bodyPr>
            <a:normAutofit/>
          </a:bodyPr>
          <a:lstStyle/>
          <a:p>
            <a:r>
              <a:rPr lang="en-US" dirty="0" smtClean="0"/>
              <a:t>SAT vs. ACT</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dirty="0" smtClean="0"/>
              <a:t>SAT</a:t>
            </a:r>
          </a:p>
          <a:p>
            <a:pPr marL="525780" indent="-457200">
              <a:buFont typeface="+mj-lt"/>
              <a:buAutoNum type="arabicPeriod"/>
            </a:pPr>
            <a:r>
              <a:rPr lang="en-US" dirty="0" smtClean="0"/>
              <a:t>3 parts: Critical Reading, Math, &amp; Writing </a:t>
            </a:r>
          </a:p>
          <a:p>
            <a:pPr marL="525780" indent="-457200">
              <a:buFont typeface="+mj-lt"/>
              <a:buAutoNum type="arabicPeriod"/>
            </a:pPr>
            <a:r>
              <a:rPr lang="en-US" dirty="0" smtClean="0"/>
              <a:t>Critical Thinking</a:t>
            </a:r>
          </a:p>
          <a:p>
            <a:pPr marL="525780" indent="-457200">
              <a:buFont typeface="+mj-lt"/>
              <a:buAutoNum type="arabicPeriod"/>
            </a:pPr>
            <a:r>
              <a:rPr lang="en-US" dirty="0" smtClean="0"/>
              <a:t>Problem Solving</a:t>
            </a:r>
          </a:p>
          <a:p>
            <a:pPr marL="525780" indent="-457200">
              <a:buFont typeface="+mj-lt"/>
              <a:buAutoNum type="arabicPeriod"/>
            </a:pPr>
            <a:r>
              <a:rPr lang="en-US" dirty="0" smtClean="0"/>
              <a:t>Aka. “tricky” </a:t>
            </a:r>
          </a:p>
          <a:p>
            <a:pPr marL="525780" indent="-457200">
              <a:buFont typeface="+mj-lt"/>
              <a:buAutoNum type="arabicPeriod"/>
            </a:pPr>
            <a:r>
              <a:rPr lang="en-US" dirty="0" smtClean="0"/>
              <a:t>LOTS of vocabulary</a:t>
            </a:r>
          </a:p>
          <a:p>
            <a:pPr marL="525780" indent="-457200">
              <a:buFont typeface="+mj-lt"/>
              <a:buAutoNum type="arabicPeriod"/>
            </a:pPr>
            <a:r>
              <a:rPr lang="en-US" dirty="0" smtClean="0"/>
              <a:t>Has a guess penalty. </a:t>
            </a:r>
          </a:p>
          <a:p>
            <a:pPr marL="525780" indent="-457200">
              <a:buFont typeface="+mj-lt"/>
              <a:buAutoNum type="arabicPeriod"/>
            </a:pPr>
            <a:r>
              <a:rPr lang="en-US" dirty="0" smtClean="0"/>
              <a:t>Has an experimental section. </a:t>
            </a:r>
            <a:endParaRPr lang="en-US" dirty="0"/>
          </a:p>
        </p:txBody>
      </p:sp>
      <p:sp>
        <p:nvSpPr>
          <p:cNvPr id="4" name="Content Placeholder 3"/>
          <p:cNvSpPr>
            <a:spLocks noGrp="1"/>
          </p:cNvSpPr>
          <p:nvPr>
            <p:ph sz="quarter" idx="14"/>
          </p:nvPr>
        </p:nvSpPr>
        <p:spPr>
          <a:xfrm>
            <a:off x="4645152" y="2313431"/>
            <a:ext cx="3660648" cy="3493008"/>
          </a:xfrm>
        </p:spPr>
        <p:txBody>
          <a:bodyPr>
            <a:normAutofit fontScale="92500" lnSpcReduction="10000"/>
          </a:bodyPr>
          <a:lstStyle/>
          <a:p>
            <a:r>
              <a:rPr lang="en-US" dirty="0" smtClean="0"/>
              <a:t>ACT</a:t>
            </a:r>
          </a:p>
          <a:p>
            <a:pPr marL="525780" indent="-457200">
              <a:buFont typeface="+mj-lt"/>
              <a:buAutoNum type="arabicPeriod"/>
            </a:pPr>
            <a:r>
              <a:rPr lang="en-US" sz="2200" dirty="0" smtClean="0"/>
              <a:t>Parts: English, Reading, Math, Science, &amp; Writing </a:t>
            </a:r>
          </a:p>
          <a:p>
            <a:pPr marL="525780" indent="-457200">
              <a:buFont typeface="+mj-lt"/>
              <a:buAutoNum type="arabicPeriod"/>
            </a:pPr>
            <a:r>
              <a:rPr lang="en-US" sz="2200" dirty="0" smtClean="0"/>
              <a:t>CONTENT-based</a:t>
            </a:r>
          </a:p>
          <a:p>
            <a:pPr marL="525780" indent="-457200">
              <a:buFont typeface="+mj-lt"/>
              <a:buAutoNum type="arabicPeriod"/>
            </a:pPr>
            <a:r>
              <a:rPr lang="en-US" sz="2200" dirty="0" smtClean="0"/>
              <a:t>More straight-forward</a:t>
            </a:r>
          </a:p>
          <a:p>
            <a:pPr marL="525780" indent="-457200">
              <a:buFont typeface="+mj-lt"/>
              <a:buAutoNum type="arabicPeriod"/>
            </a:pPr>
            <a:r>
              <a:rPr lang="en-US" sz="2200" dirty="0" smtClean="0"/>
              <a:t>Math includes trigonometry.</a:t>
            </a:r>
          </a:p>
          <a:p>
            <a:pPr marL="525780" indent="-457200">
              <a:buFont typeface="+mj-lt"/>
              <a:buAutoNum type="arabicPeriod"/>
            </a:pPr>
            <a:r>
              <a:rPr lang="en-US" sz="2200" dirty="0" smtClean="0"/>
              <a:t>No guessing penalty. </a:t>
            </a:r>
          </a:p>
          <a:p>
            <a:pPr marL="525780" indent="-457200">
              <a:buFont typeface="+mj-lt"/>
              <a:buAutoNum type="arabicPeriod"/>
            </a:pPr>
            <a:r>
              <a:rPr lang="en-US" sz="2200" dirty="0" smtClean="0"/>
              <a:t>Test English grammar. </a:t>
            </a:r>
            <a:endParaRPr lang="en-US" sz="2200" dirty="0"/>
          </a:p>
        </p:txBody>
      </p:sp>
      <p:sp>
        <p:nvSpPr>
          <p:cNvPr id="5" name="TextBox 4"/>
          <p:cNvSpPr txBox="1"/>
          <p:nvPr/>
        </p:nvSpPr>
        <p:spPr>
          <a:xfrm>
            <a:off x="838200" y="1295400"/>
            <a:ext cx="7467600" cy="830997"/>
          </a:xfrm>
          <a:prstGeom prst="rect">
            <a:avLst/>
          </a:prstGeom>
          <a:noFill/>
        </p:spPr>
        <p:txBody>
          <a:bodyPr wrap="square" rtlCol="0">
            <a:spAutoFit/>
          </a:bodyPr>
          <a:lstStyle/>
          <a:p>
            <a:pPr algn="ctr"/>
            <a:r>
              <a:rPr lang="en-US" sz="1200" dirty="0" smtClean="0"/>
              <a:t>While the SAT and ACT are very different tests, they both fulfill the same role in the admissions process. The SAT and ACT are designed to provide college admissions officers with two things: a predictor of first-year academic achievement in college, and a common yardstick to use in comparing students from a wide range of educational backgrounds.</a:t>
            </a:r>
            <a:endParaRPr lang="en-US" sz="1200" dirty="0"/>
          </a:p>
        </p:txBody>
      </p:sp>
    </p:spTree>
    <p:extLst>
      <p:ext uri="{BB962C8B-B14F-4D97-AF65-F5344CB8AC3E}">
        <p14:creationId xmlns:p14="http://schemas.microsoft.com/office/powerpoint/2010/main" val="4236173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1000"/>
                                        <p:tgtEl>
                                          <p:spTgt spid="3">
                                            <p:txEl>
                                              <p:pRg st="6" end="6"/>
                                            </p:txEl>
                                          </p:spTgt>
                                        </p:tgtEl>
                                      </p:cBhvr>
                                    </p:animEffect>
                                    <p:anim calcmode="lin" valueType="num">
                                      <p:cBhvr>
                                        <p:cTn id="5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Effect transition="in" filter="fade">
                                      <p:cBhvr>
                                        <p:cTn id="64" dur="1000"/>
                                        <p:tgtEl>
                                          <p:spTgt spid="3">
                                            <p:txEl>
                                              <p:pRg st="7" end="7"/>
                                            </p:txEl>
                                          </p:spTgt>
                                        </p:tgtEl>
                                      </p:cBhvr>
                                    </p:animEffect>
                                    <p:anim calcmode="lin" valueType="num">
                                      <p:cBhvr>
                                        <p:cTn id="6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4">
                                            <p:txEl>
                                              <p:pRg st="0" end="0"/>
                                            </p:txEl>
                                          </p:spTgt>
                                        </p:tgtEl>
                                        <p:attrNameLst>
                                          <p:attrName>style.visibility</p:attrName>
                                        </p:attrNameLst>
                                      </p:cBhvr>
                                      <p:to>
                                        <p:strVal val="visible"/>
                                      </p:to>
                                    </p:set>
                                    <p:animEffect transition="in" filter="fade">
                                      <p:cBhvr>
                                        <p:cTn id="71" dur="1000"/>
                                        <p:tgtEl>
                                          <p:spTgt spid="4">
                                            <p:txEl>
                                              <p:pRg st="0" end="0"/>
                                            </p:txEl>
                                          </p:spTgt>
                                        </p:tgtEl>
                                      </p:cBhvr>
                                    </p:animEffect>
                                    <p:anim calcmode="lin" valueType="num">
                                      <p:cBhvr>
                                        <p:cTn id="7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7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4">
                                            <p:txEl>
                                              <p:pRg st="1" end="1"/>
                                            </p:txEl>
                                          </p:spTgt>
                                        </p:tgtEl>
                                        <p:attrNameLst>
                                          <p:attrName>style.visibility</p:attrName>
                                        </p:attrNameLst>
                                      </p:cBhvr>
                                      <p:to>
                                        <p:strVal val="visible"/>
                                      </p:to>
                                    </p:set>
                                    <p:animEffect transition="in" filter="fade">
                                      <p:cBhvr>
                                        <p:cTn id="78" dur="1000"/>
                                        <p:tgtEl>
                                          <p:spTgt spid="4">
                                            <p:txEl>
                                              <p:pRg st="1" end="1"/>
                                            </p:txEl>
                                          </p:spTgt>
                                        </p:tgtEl>
                                      </p:cBhvr>
                                    </p:animEffect>
                                    <p:anim calcmode="lin" valueType="num">
                                      <p:cBhvr>
                                        <p:cTn id="7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8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4">
                                            <p:txEl>
                                              <p:pRg st="2" end="2"/>
                                            </p:txEl>
                                          </p:spTgt>
                                        </p:tgtEl>
                                        <p:attrNameLst>
                                          <p:attrName>style.visibility</p:attrName>
                                        </p:attrNameLst>
                                      </p:cBhvr>
                                      <p:to>
                                        <p:strVal val="visible"/>
                                      </p:to>
                                    </p:set>
                                    <p:animEffect transition="in" filter="fade">
                                      <p:cBhvr>
                                        <p:cTn id="85" dur="1000"/>
                                        <p:tgtEl>
                                          <p:spTgt spid="4">
                                            <p:txEl>
                                              <p:pRg st="2" end="2"/>
                                            </p:txEl>
                                          </p:spTgt>
                                        </p:tgtEl>
                                      </p:cBhvr>
                                    </p:animEffect>
                                    <p:anim calcmode="lin" valueType="num">
                                      <p:cBhvr>
                                        <p:cTn id="8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8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4">
                                            <p:txEl>
                                              <p:pRg st="3" end="3"/>
                                            </p:txEl>
                                          </p:spTgt>
                                        </p:tgtEl>
                                        <p:attrNameLst>
                                          <p:attrName>style.visibility</p:attrName>
                                        </p:attrNameLst>
                                      </p:cBhvr>
                                      <p:to>
                                        <p:strVal val="visible"/>
                                      </p:to>
                                    </p:set>
                                    <p:animEffect transition="in" filter="fade">
                                      <p:cBhvr>
                                        <p:cTn id="92" dur="1000"/>
                                        <p:tgtEl>
                                          <p:spTgt spid="4">
                                            <p:txEl>
                                              <p:pRg st="3" end="3"/>
                                            </p:txEl>
                                          </p:spTgt>
                                        </p:tgtEl>
                                      </p:cBhvr>
                                    </p:animEffect>
                                    <p:anim calcmode="lin" valueType="num">
                                      <p:cBhvr>
                                        <p:cTn id="9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4">
                                            <p:txEl>
                                              <p:pRg st="4" end="4"/>
                                            </p:txEl>
                                          </p:spTgt>
                                        </p:tgtEl>
                                        <p:attrNameLst>
                                          <p:attrName>style.visibility</p:attrName>
                                        </p:attrNameLst>
                                      </p:cBhvr>
                                      <p:to>
                                        <p:strVal val="visible"/>
                                      </p:to>
                                    </p:set>
                                    <p:animEffect transition="in" filter="fade">
                                      <p:cBhvr>
                                        <p:cTn id="99" dur="1000"/>
                                        <p:tgtEl>
                                          <p:spTgt spid="4">
                                            <p:txEl>
                                              <p:pRg st="4" end="4"/>
                                            </p:txEl>
                                          </p:spTgt>
                                        </p:tgtEl>
                                      </p:cBhvr>
                                    </p:animEffect>
                                    <p:anim calcmode="lin" valueType="num">
                                      <p:cBhvr>
                                        <p:cTn id="10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0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2" presetClass="entr" presetSubtype="0" fill="hold" grpId="0" nodeType="clickEffect">
                                  <p:stCondLst>
                                    <p:cond delay="0"/>
                                  </p:stCondLst>
                                  <p:childTnLst>
                                    <p:set>
                                      <p:cBhvr>
                                        <p:cTn id="105" dur="1" fill="hold">
                                          <p:stCondLst>
                                            <p:cond delay="0"/>
                                          </p:stCondLst>
                                        </p:cTn>
                                        <p:tgtEl>
                                          <p:spTgt spid="4">
                                            <p:txEl>
                                              <p:pRg st="5" end="5"/>
                                            </p:txEl>
                                          </p:spTgt>
                                        </p:tgtEl>
                                        <p:attrNameLst>
                                          <p:attrName>style.visibility</p:attrName>
                                        </p:attrNameLst>
                                      </p:cBhvr>
                                      <p:to>
                                        <p:strVal val="visible"/>
                                      </p:to>
                                    </p:set>
                                    <p:animEffect transition="in" filter="fade">
                                      <p:cBhvr>
                                        <p:cTn id="106" dur="1000"/>
                                        <p:tgtEl>
                                          <p:spTgt spid="4">
                                            <p:txEl>
                                              <p:pRg st="5" end="5"/>
                                            </p:txEl>
                                          </p:spTgt>
                                        </p:tgtEl>
                                      </p:cBhvr>
                                    </p:animEffect>
                                    <p:anim calcmode="lin" valueType="num">
                                      <p:cBhvr>
                                        <p:cTn id="10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0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grpId="0" nodeType="clickEffect">
                                  <p:stCondLst>
                                    <p:cond delay="0"/>
                                  </p:stCondLst>
                                  <p:childTnLst>
                                    <p:set>
                                      <p:cBhvr>
                                        <p:cTn id="112" dur="1" fill="hold">
                                          <p:stCondLst>
                                            <p:cond delay="0"/>
                                          </p:stCondLst>
                                        </p:cTn>
                                        <p:tgtEl>
                                          <p:spTgt spid="4">
                                            <p:txEl>
                                              <p:pRg st="6" end="6"/>
                                            </p:txEl>
                                          </p:spTgt>
                                        </p:tgtEl>
                                        <p:attrNameLst>
                                          <p:attrName>style.visibility</p:attrName>
                                        </p:attrNameLst>
                                      </p:cBhvr>
                                      <p:to>
                                        <p:strVal val="visible"/>
                                      </p:to>
                                    </p:set>
                                    <p:animEffect transition="in" filter="fade">
                                      <p:cBhvr>
                                        <p:cTn id="113" dur="1000"/>
                                        <p:tgtEl>
                                          <p:spTgt spid="4">
                                            <p:txEl>
                                              <p:pRg st="6" end="6"/>
                                            </p:txEl>
                                          </p:spTgt>
                                        </p:tgtEl>
                                      </p:cBhvr>
                                    </p:animEffect>
                                    <p:anim calcmode="lin" valueType="num">
                                      <p:cBhvr>
                                        <p:cTn id="11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15"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SAT Information  **NEW**</a:t>
            </a:r>
            <a:r>
              <a:rPr lang="en-US" dirty="0" smtClean="0"/>
              <a:t>	</a:t>
            </a:r>
            <a:r>
              <a:rPr lang="en-US" sz="2100" dirty="0">
                <a:hlinkClick r:id="rId2"/>
              </a:rPr>
              <a:t>http://sat.collegeboard.org/home</a:t>
            </a:r>
            <a:r>
              <a:rPr lang="en-US" sz="2100" dirty="0"/>
              <a:t> </a:t>
            </a:r>
          </a:p>
        </p:txBody>
      </p:sp>
      <p:sp>
        <p:nvSpPr>
          <p:cNvPr id="3" name="Content Placeholder 2"/>
          <p:cNvSpPr>
            <a:spLocks noGrp="1"/>
          </p:cNvSpPr>
          <p:nvPr>
            <p:ph idx="1"/>
          </p:nvPr>
        </p:nvSpPr>
        <p:spPr>
          <a:xfrm>
            <a:off x="457200" y="2204701"/>
            <a:ext cx="8284335" cy="3356557"/>
          </a:xfrm>
        </p:spPr>
        <p:txBody>
          <a:bodyPr>
            <a:normAutofit fontScale="92500" lnSpcReduction="10000"/>
          </a:bodyPr>
          <a:lstStyle/>
          <a:p>
            <a:r>
              <a:rPr lang="en-US" u="sng" dirty="0" smtClean="0"/>
              <a:t>Test Dates</a:t>
            </a:r>
            <a:r>
              <a:rPr lang="en-US" dirty="0" smtClean="0"/>
              <a:t>		</a:t>
            </a:r>
            <a:r>
              <a:rPr lang="en-US" u="sng" dirty="0" smtClean="0"/>
              <a:t>Registration Dates</a:t>
            </a:r>
            <a:r>
              <a:rPr lang="en-US" dirty="0" smtClean="0"/>
              <a:t>	</a:t>
            </a:r>
            <a:r>
              <a:rPr lang="en-US" u="sng" dirty="0" smtClean="0"/>
              <a:t>Late Registration </a:t>
            </a:r>
          </a:p>
          <a:p>
            <a:r>
              <a:rPr lang="en-US" dirty="0" smtClean="0"/>
              <a:t>March 5		February 5		February 23</a:t>
            </a:r>
          </a:p>
          <a:p>
            <a:r>
              <a:rPr lang="en-US" dirty="0" smtClean="0"/>
              <a:t>May 7		April 8			April 26</a:t>
            </a:r>
          </a:p>
          <a:p>
            <a:r>
              <a:rPr lang="en-US" dirty="0" smtClean="0"/>
              <a:t>June 4		May 5			May 25</a:t>
            </a:r>
          </a:p>
          <a:p>
            <a:endParaRPr lang="en-US" dirty="0"/>
          </a:p>
          <a:p>
            <a:r>
              <a:rPr lang="en-US" dirty="0" smtClean="0"/>
              <a:t>Cost is $52.50. </a:t>
            </a:r>
          </a:p>
          <a:p>
            <a:r>
              <a:rPr lang="en-US" dirty="0" smtClean="0"/>
              <a:t>Late Registration Fee is $28. </a:t>
            </a:r>
          </a:p>
          <a:p>
            <a:endParaRPr lang="en-US" dirty="0"/>
          </a:p>
          <a:p>
            <a:r>
              <a:rPr lang="en-US" dirty="0" smtClean="0"/>
              <a:t>Local Test Site: JACKSONVILLE HS</a:t>
            </a:r>
          </a:p>
          <a:p>
            <a:endParaRPr lang="en-US" dirty="0"/>
          </a:p>
          <a:p>
            <a:endParaRPr lang="en-US" dirty="0"/>
          </a:p>
        </p:txBody>
      </p:sp>
    </p:spTree>
    <p:extLst>
      <p:ext uri="{BB962C8B-B14F-4D97-AF65-F5344CB8AC3E}">
        <p14:creationId xmlns:p14="http://schemas.microsoft.com/office/powerpoint/2010/main" val="140981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Test</a:t>
            </a:r>
            <a:endParaRPr lang="en-US" dirty="0"/>
          </a:p>
        </p:txBody>
      </p:sp>
      <p:sp>
        <p:nvSpPr>
          <p:cNvPr id="3" name="Content Placeholder 2"/>
          <p:cNvSpPr>
            <a:spLocks noGrp="1"/>
          </p:cNvSpPr>
          <p:nvPr>
            <p:ph idx="1"/>
          </p:nvPr>
        </p:nvSpPr>
        <p:spPr/>
        <p:txBody>
          <a:bodyPr/>
          <a:lstStyle/>
          <a:p>
            <a:r>
              <a:rPr lang="en-US" dirty="0" smtClean="0"/>
              <a:t>March 1, 2016 you will take the ACT here at RHS! </a:t>
            </a:r>
          </a:p>
          <a:p>
            <a:r>
              <a:rPr lang="en-US" dirty="0" smtClean="0"/>
              <a:t>This is a free test! </a:t>
            </a:r>
          </a:p>
          <a:p>
            <a:r>
              <a:rPr lang="en-US" dirty="0" smtClean="0"/>
              <a:t>You need to take this SERIOUSLY! </a:t>
            </a:r>
          </a:p>
          <a:p>
            <a:r>
              <a:rPr lang="en-US" dirty="0" smtClean="0"/>
              <a:t>You can use this test &amp; its score for college admissions—to include Career &amp; College Promise at Coastal! </a:t>
            </a:r>
            <a:endParaRPr lang="en-US" dirty="0"/>
          </a:p>
        </p:txBody>
      </p:sp>
    </p:spTree>
    <p:extLst>
      <p:ext uri="{BB962C8B-B14F-4D97-AF65-F5344CB8AC3E}">
        <p14:creationId xmlns:p14="http://schemas.microsoft.com/office/powerpoint/2010/main" val="2201062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ACT Information      </a:t>
            </a:r>
            <a:r>
              <a:rPr lang="en-US" sz="2700" dirty="0">
                <a:hlinkClick r:id="rId2"/>
              </a:rPr>
              <a:t>http://www.actstudent.org/</a:t>
            </a:r>
            <a:r>
              <a:rPr lang="en-US" sz="2700" dirty="0"/>
              <a:t> </a:t>
            </a:r>
          </a:p>
        </p:txBody>
      </p:sp>
      <p:sp>
        <p:nvSpPr>
          <p:cNvPr id="3" name="Content Placeholder 2"/>
          <p:cNvSpPr>
            <a:spLocks noGrp="1"/>
          </p:cNvSpPr>
          <p:nvPr>
            <p:ph idx="1"/>
          </p:nvPr>
        </p:nvSpPr>
        <p:spPr>
          <a:xfrm>
            <a:off x="768096" y="2170664"/>
            <a:ext cx="8099009" cy="3925336"/>
          </a:xfrm>
        </p:spPr>
        <p:txBody>
          <a:bodyPr>
            <a:normAutofit fontScale="92500" lnSpcReduction="10000"/>
          </a:bodyPr>
          <a:lstStyle/>
          <a:p>
            <a:r>
              <a:rPr lang="en-US" u="sng" dirty="0" smtClean="0"/>
              <a:t>Test Dates</a:t>
            </a:r>
            <a:r>
              <a:rPr lang="en-US" dirty="0" smtClean="0"/>
              <a:t>		</a:t>
            </a:r>
            <a:r>
              <a:rPr lang="en-US" u="sng" dirty="0" smtClean="0"/>
              <a:t>Registration Date</a:t>
            </a:r>
            <a:r>
              <a:rPr lang="en-US" dirty="0" smtClean="0"/>
              <a:t>	</a:t>
            </a:r>
            <a:r>
              <a:rPr lang="en-US" u="sng" dirty="0" smtClean="0"/>
              <a:t>Late Registration</a:t>
            </a:r>
          </a:p>
          <a:p>
            <a:r>
              <a:rPr lang="en-US" dirty="0" smtClean="0"/>
              <a:t>October 24	September 18	October 2</a:t>
            </a:r>
          </a:p>
          <a:p>
            <a:r>
              <a:rPr lang="en-US" dirty="0" smtClean="0"/>
              <a:t>December 12	November 6		November 20</a:t>
            </a:r>
          </a:p>
          <a:p>
            <a:r>
              <a:rPr lang="en-US" dirty="0" smtClean="0"/>
              <a:t>February 6		January 8		January 15</a:t>
            </a:r>
          </a:p>
          <a:p>
            <a:r>
              <a:rPr lang="en-US" dirty="0" smtClean="0"/>
              <a:t>April 9		March 4		March 18</a:t>
            </a:r>
          </a:p>
          <a:p>
            <a:r>
              <a:rPr lang="en-US" dirty="0" smtClean="0"/>
              <a:t>June 11		May 6			May 20</a:t>
            </a:r>
          </a:p>
          <a:p>
            <a:endParaRPr lang="en-US" dirty="0" smtClean="0"/>
          </a:p>
          <a:p>
            <a:r>
              <a:rPr lang="en-US" dirty="0" smtClean="0"/>
              <a:t>Cost: $39.50 without writing; $56.50 with writing</a:t>
            </a:r>
          </a:p>
          <a:p>
            <a:endParaRPr lang="en-US" dirty="0"/>
          </a:p>
          <a:p>
            <a:r>
              <a:rPr lang="en-US" dirty="0" smtClean="0"/>
              <a:t>Local Test Site: New Bern or Wilmington</a:t>
            </a:r>
            <a:endParaRPr lang="en-US" dirty="0"/>
          </a:p>
        </p:txBody>
      </p:sp>
    </p:spTree>
    <p:extLst>
      <p:ext uri="{BB962C8B-B14F-4D97-AF65-F5344CB8AC3E}">
        <p14:creationId xmlns:p14="http://schemas.microsoft.com/office/powerpoint/2010/main" val="90505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Tips for the SAT/ACT</a:t>
            </a:r>
            <a:endParaRPr lang="en-US" dirty="0"/>
          </a:p>
        </p:txBody>
      </p:sp>
      <p:sp>
        <p:nvSpPr>
          <p:cNvPr id="3" name="Content Placeholder 2"/>
          <p:cNvSpPr>
            <a:spLocks noGrp="1"/>
          </p:cNvSpPr>
          <p:nvPr>
            <p:ph idx="1"/>
          </p:nvPr>
        </p:nvSpPr>
        <p:spPr/>
        <p:txBody>
          <a:bodyPr/>
          <a:lstStyle/>
          <a:p>
            <a:r>
              <a:rPr lang="en-US" dirty="0" smtClean="0"/>
              <a:t>Don’t wait to the last minute to prepare! </a:t>
            </a:r>
          </a:p>
          <a:p>
            <a:r>
              <a:rPr lang="en-US" dirty="0" smtClean="0"/>
              <a:t>Attend Class, Listen &amp; Take Notes</a:t>
            </a:r>
          </a:p>
          <a:p>
            <a:r>
              <a:rPr lang="en-US" dirty="0" smtClean="0"/>
              <a:t>Review at Home</a:t>
            </a:r>
          </a:p>
          <a:p>
            <a:r>
              <a:rPr lang="en-US" dirty="0" smtClean="0"/>
              <a:t>Know the format and timing of tests. </a:t>
            </a:r>
          </a:p>
          <a:p>
            <a:r>
              <a:rPr lang="en-US" dirty="0" smtClean="0"/>
              <a:t>Be familiar with the directions for each section and types of questions. </a:t>
            </a:r>
          </a:p>
          <a:p>
            <a:r>
              <a:rPr lang="en-US" dirty="0" smtClean="0"/>
              <a:t>Learn how to make educated guesses!</a:t>
            </a:r>
          </a:p>
          <a:p>
            <a:r>
              <a:rPr lang="en-US" dirty="0" smtClean="0"/>
              <a:t>Build a vocabulary bank! </a:t>
            </a:r>
            <a:endParaRPr lang="en-US" dirty="0"/>
          </a:p>
        </p:txBody>
      </p:sp>
    </p:spTree>
    <p:extLst>
      <p:ext uri="{BB962C8B-B14F-4D97-AF65-F5344CB8AC3E}">
        <p14:creationId xmlns:p14="http://schemas.microsoft.com/office/powerpoint/2010/main" val="312818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to Study with…</a:t>
            </a:r>
            <a:endParaRPr lang="en-US" dirty="0"/>
          </a:p>
        </p:txBody>
      </p:sp>
      <p:sp>
        <p:nvSpPr>
          <p:cNvPr id="3" name="Content Placeholder 2"/>
          <p:cNvSpPr>
            <a:spLocks noGrp="1"/>
          </p:cNvSpPr>
          <p:nvPr>
            <p:ph idx="1"/>
          </p:nvPr>
        </p:nvSpPr>
        <p:spPr/>
        <p:txBody>
          <a:bodyPr/>
          <a:lstStyle/>
          <a:p>
            <a:r>
              <a:rPr lang="en-US" dirty="0" smtClean="0"/>
              <a:t>ONLINE practice tests</a:t>
            </a:r>
          </a:p>
          <a:p>
            <a:r>
              <a:rPr lang="en-US" dirty="0" smtClean="0"/>
              <a:t>Study Guides (Buy one or Rent one)</a:t>
            </a:r>
          </a:p>
          <a:p>
            <a:r>
              <a:rPr lang="en-US" dirty="0" smtClean="0"/>
              <a:t>Subscribe to the “Vocabulary Word of the Day” or others to help expand vocabulary and knowledge! </a:t>
            </a:r>
          </a:p>
          <a:p>
            <a:r>
              <a:rPr lang="en-US" dirty="0" smtClean="0"/>
              <a:t>CFNC.org</a:t>
            </a:r>
            <a:endParaRPr lang="en-US" dirty="0"/>
          </a:p>
        </p:txBody>
      </p:sp>
    </p:spTree>
    <p:extLst>
      <p:ext uri="{BB962C8B-B14F-4D97-AF65-F5344CB8AC3E}">
        <p14:creationId xmlns:p14="http://schemas.microsoft.com/office/powerpoint/2010/main" val="3933123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Research</a:t>
            </a:r>
            <a:endParaRPr lang="en-US" dirty="0"/>
          </a:p>
        </p:txBody>
      </p:sp>
      <p:sp>
        <p:nvSpPr>
          <p:cNvPr id="3" name="Content Placeholder 2"/>
          <p:cNvSpPr>
            <a:spLocks noGrp="1"/>
          </p:cNvSpPr>
          <p:nvPr>
            <p:ph idx="1"/>
          </p:nvPr>
        </p:nvSpPr>
        <p:spPr/>
        <p:txBody>
          <a:bodyPr/>
          <a:lstStyle/>
          <a:p>
            <a:r>
              <a:rPr lang="en-US" dirty="0" smtClean="0"/>
              <a:t>What college do you want to attend? </a:t>
            </a:r>
          </a:p>
          <a:p>
            <a:r>
              <a:rPr lang="en-US" dirty="0" smtClean="0"/>
              <a:t>What do I want to study at college? </a:t>
            </a:r>
          </a:p>
          <a:p>
            <a:r>
              <a:rPr lang="en-US" dirty="0" smtClean="0"/>
              <a:t>Does my college that I am interested in have a major that I am interested in? </a:t>
            </a:r>
          </a:p>
          <a:p>
            <a:r>
              <a:rPr lang="en-US" dirty="0" smtClean="0"/>
              <a:t>Where is my college? Surroundings? </a:t>
            </a:r>
          </a:p>
          <a:p>
            <a:r>
              <a:rPr lang="en-US" dirty="0" smtClean="0"/>
              <a:t>How am I going to pay for college? </a:t>
            </a:r>
          </a:p>
          <a:p>
            <a:r>
              <a:rPr lang="en-US" dirty="0" smtClean="0"/>
              <a:t>**See Handout on Website!**</a:t>
            </a:r>
            <a:endParaRPr lang="en-US" dirty="0"/>
          </a:p>
        </p:txBody>
      </p:sp>
    </p:spTree>
    <p:extLst>
      <p:ext uri="{BB962C8B-B14F-4D97-AF65-F5344CB8AC3E}">
        <p14:creationId xmlns:p14="http://schemas.microsoft.com/office/powerpoint/2010/main" val="3509372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762000" y="2209800"/>
            <a:ext cx="7338508" cy="3508977"/>
          </a:xfrm>
        </p:spPr>
        <p:txBody>
          <a:bodyPr/>
          <a:lstStyle/>
          <a:p>
            <a:r>
              <a:rPr lang="en-US" dirty="0" smtClean="0"/>
              <a:t>School Website: </a:t>
            </a:r>
          </a:p>
          <a:p>
            <a:pPr marL="68580" indent="0">
              <a:buNone/>
            </a:pPr>
            <a:r>
              <a:rPr lang="en-US" dirty="0" smtClean="0"/>
              <a:t>	</a:t>
            </a:r>
          </a:p>
          <a:p>
            <a:pPr marL="68580" indent="0">
              <a:buNone/>
            </a:pPr>
            <a:endParaRPr lang="en-US" sz="2000" dirty="0"/>
          </a:p>
          <a:p>
            <a:pPr marL="68580" indent="0">
              <a:buNone/>
            </a:pPr>
            <a:r>
              <a:rPr lang="en-US" sz="2000" dirty="0" smtClean="0"/>
              <a:t>	</a:t>
            </a:r>
            <a:r>
              <a:rPr lang="en-US" sz="2000" dirty="0" smtClean="0">
                <a:hlinkClick r:id="rId2"/>
              </a:rPr>
              <a:t>http://rhswildcatsstudentservices.weebly.com</a:t>
            </a:r>
            <a:r>
              <a:rPr lang="en-US" sz="2000" dirty="0" smtClean="0"/>
              <a:t>  </a:t>
            </a:r>
            <a:endParaRPr lang="en-US" sz="2000" dirty="0"/>
          </a:p>
        </p:txBody>
      </p:sp>
      <p:sp>
        <p:nvSpPr>
          <p:cNvPr id="4" name="Curved Right Arrow 3"/>
          <p:cNvSpPr/>
          <p:nvPr/>
        </p:nvSpPr>
        <p:spPr>
          <a:xfrm>
            <a:off x="1219200" y="2667000"/>
            <a:ext cx="533400" cy="7620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0350680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024744" cy="1143000"/>
          </a:xfrm>
        </p:spPr>
        <p:txBody>
          <a:bodyPr/>
          <a:lstStyle/>
          <a:p>
            <a:r>
              <a:rPr lang="en-US" dirty="0" smtClean="0"/>
              <a:t>Graduation Requirements</a:t>
            </a:r>
            <a:endParaRPr lang="en-US" dirty="0"/>
          </a:p>
        </p:txBody>
      </p:sp>
      <p:sp>
        <p:nvSpPr>
          <p:cNvPr id="3" name="Content Placeholder 2"/>
          <p:cNvSpPr>
            <a:spLocks noGrp="1"/>
          </p:cNvSpPr>
          <p:nvPr>
            <p:ph idx="1"/>
          </p:nvPr>
        </p:nvSpPr>
        <p:spPr>
          <a:xfrm>
            <a:off x="1600200" y="1600200"/>
            <a:ext cx="6777317" cy="3508977"/>
          </a:xfrm>
        </p:spPr>
        <p:txBody>
          <a:bodyPr>
            <a:normAutofit fontScale="92500" lnSpcReduction="20000"/>
          </a:bodyPr>
          <a:lstStyle/>
          <a:p>
            <a:r>
              <a:rPr lang="en-US" dirty="0" smtClean="0"/>
              <a:t>English I, II, III, &amp; IV</a:t>
            </a:r>
          </a:p>
          <a:p>
            <a:r>
              <a:rPr lang="en-US" dirty="0" smtClean="0"/>
              <a:t>Algebra I/Math I, Geometry/Math II, Algebra II/Math III, &amp; AFM or </a:t>
            </a:r>
            <a:r>
              <a:rPr lang="en-US" dirty="0" err="1" smtClean="0"/>
              <a:t>PreCalculus</a:t>
            </a:r>
            <a:endParaRPr lang="en-US" dirty="0" smtClean="0"/>
          </a:p>
          <a:p>
            <a:r>
              <a:rPr lang="en-US" dirty="0" smtClean="0"/>
              <a:t>Earth Science, Biology, &amp; a Physical Science Class (Chemistry, Physics, or Physical Science)</a:t>
            </a:r>
            <a:endParaRPr lang="en-US" dirty="0" smtClean="0"/>
          </a:p>
          <a:p>
            <a:r>
              <a:rPr lang="en-US" dirty="0" smtClean="0"/>
              <a:t>World History, American I &amp; II, Civics </a:t>
            </a:r>
          </a:p>
          <a:p>
            <a:r>
              <a:rPr lang="en-US" dirty="0" smtClean="0"/>
              <a:t>World History, Turning Points, AP US History &amp; Civics</a:t>
            </a:r>
          </a:p>
          <a:p>
            <a:r>
              <a:rPr lang="en-US" dirty="0" smtClean="0"/>
              <a:t>Health &amp; PE</a:t>
            </a:r>
          </a:p>
          <a:p>
            <a:r>
              <a:rPr lang="en-US" dirty="0" smtClean="0"/>
              <a:t>6 electives</a:t>
            </a:r>
            <a:endParaRPr lang="en-US" dirty="0"/>
          </a:p>
        </p:txBody>
      </p:sp>
      <p:sp>
        <p:nvSpPr>
          <p:cNvPr id="4" name="Left Brace 3"/>
          <p:cNvSpPr/>
          <p:nvPr/>
        </p:nvSpPr>
        <p:spPr>
          <a:xfrm>
            <a:off x="1295400" y="2895600"/>
            <a:ext cx="609600"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685800" y="3048000"/>
            <a:ext cx="685800" cy="584775"/>
          </a:xfrm>
          <a:prstGeom prst="rect">
            <a:avLst/>
          </a:prstGeom>
          <a:noFill/>
        </p:spPr>
        <p:txBody>
          <a:bodyPr wrap="square" rtlCol="0">
            <a:spAutoFit/>
          </a:bodyPr>
          <a:lstStyle/>
          <a:p>
            <a:pPr algn="ctr"/>
            <a:r>
              <a:rPr lang="en-US" sz="800" b="1" dirty="0" smtClean="0"/>
              <a:t>Students have to do 1 of these! </a:t>
            </a:r>
            <a:endParaRPr lang="en-US" sz="800" b="1" dirty="0"/>
          </a:p>
        </p:txBody>
      </p:sp>
      <p:sp>
        <p:nvSpPr>
          <p:cNvPr id="6" name="TextBox 5"/>
          <p:cNvSpPr txBox="1"/>
          <p:nvPr/>
        </p:nvSpPr>
        <p:spPr>
          <a:xfrm>
            <a:off x="3810000" y="4572000"/>
            <a:ext cx="4572000" cy="461665"/>
          </a:xfrm>
          <a:prstGeom prst="rect">
            <a:avLst/>
          </a:prstGeom>
          <a:noFill/>
        </p:spPr>
        <p:txBody>
          <a:bodyPr wrap="square" rtlCol="0">
            <a:spAutoFit/>
          </a:bodyPr>
          <a:lstStyle/>
          <a:p>
            <a:r>
              <a:rPr lang="en-US" sz="1200" dirty="0" smtClean="0"/>
              <a:t>2 electives: Art, CTE, or World Languages</a:t>
            </a:r>
          </a:p>
          <a:p>
            <a:r>
              <a:rPr lang="en-US" sz="1200" dirty="0" smtClean="0"/>
              <a:t>4 electives: have to be a </a:t>
            </a:r>
            <a:r>
              <a:rPr lang="en-US" sz="1200" b="1" i="1" u="sng" dirty="0" smtClean="0"/>
              <a:t>CLUSTER</a:t>
            </a:r>
            <a:r>
              <a:rPr lang="en-US" sz="1200" dirty="0" smtClean="0"/>
              <a:t> OR </a:t>
            </a:r>
            <a:r>
              <a:rPr lang="en-US" sz="1200" b="1" u="sng" dirty="0" smtClean="0"/>
              <a:t>CONCENTRATION</a:t>
            </a:r>
            <a:endParaRPr lang="en-US" sz="1200" b="1" u="sng" dirty="0"/>
          </a:p>
        </p:txBody>
      </p:sp>
      <p:sp>
        <p:nvSpPr>
          <p:cNvPr id="7" name="Right Brace 6"/>
          <p:cNvSpPr/>
          <p:nvPr/>
        </p:nvSpPr>
        <p:spPr>
          <a:xfrm>
            <a:off x="3581400" y="4572000"/>
            <a:ext cx="228600" cy="46166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3812097" y="5504765"/>
            <a:ext cx="2133600" cy="646331"/>
          </a:xfrm>
          <a:prstGeom prst="rect">
            <a:avLst/>
          </a:prstGeom>
          <a:noFill/>
        </p:spPr>
        <p:txBody>
          <a:bodyPr wrap="square" rtlCol="0">
            <a:spAutoFit/>
          </a:bodyPr>
          <a:lstStyle/>
          <a:p>
            <a:pPr algn="ctr"/>
            <a:r>
              <a:rPr lang="en-US" sz="1200" dirty="0" smtClean="0"/>
              <a:t>Cluster: </a:t>
            </a:r>
          </a:p>
          <a:p>
            <a:pPr algn="ctr"/>
            <a:r>
              <a:rPr lang="en-US" sz="1200" dirty="0" smtClean="0"/>
              <a:t>4 CTE classes that are strongly related</a:t>
            </a:r>
            <a:endParaRPr lang="en-US" sz="1200" dirty="0"/>
          </a:p>
        </p:txBody>
      </p:sp>
      <p:sp>
        <p:nvSpPr>
          <p:cNvPr id="9" name="TextBox 8"/>
          <p:cNvSpPr txBox="1"/>
          <p:nvPr/>
        </p:nvSpPr>
        <p:spPr>
          <a:xfrm>
            <a:off x="6251895" y="5504765"/>
            <a:ext cx="1981200" cy="646331"/>
          </a:xfrm>
          <a:prstGeom prst="rect">
            <a:avLst/>
          </a:prstGeom>
          <a:noFill/>
        </p:spPr>
        <p:txBody>
          <a:bodyPr wrap="square" rtlCol="0">
            <a:spAutoFit/>
          </a:bodyPr>
          <a:lstStyle/>
          <a:p>
            <a:pPr algn="ctr"/>
            <a:r>
              <a:rPr lang="en-US" sz="1200" dirty="0" smtClean="0"/>
              <a:t>Concentration: </a:t>
            </a:r>
          </a:p>
          <a:p>
            <a:pPr algn="ctr"/>
            <a:r>
              <a:rPr lang="en-US" sz="1200" dirty="0" smtClean="0"/>
              <a:t>4 other classes that are strongly related</a:t>
            </a:r>
            <a:endParaRPr lang="en-US" sz="1200" dirty="0"/>
          </a:p>
        </p:txBody>
      </p:sp>
      <p:cxnSp>
        <p:nvCxnSpPr>
          <p:cNvPr id="11" name="Straight Arrow Connector 10"/>
          <p:cNvCxnSpPr/>
          <p:nvPr/>
        </p:nvCxnSpPr>
        <p:spPr>
          <a:xfrm flipH="1">
            <a:off x="5029200" y="5033665"/>
            <a:ext cx="838200" cy="471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9" idx="0"/>
          </p:cNvCxnSpPr>
          <p:nvPr/>
        </p:nvCxnSpPr>
        <p:spPr>
          <a:xfrm>
            <a:off x="7242495" y="5033665"/>
            <a:ext cx="0" cy="471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3450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circle(in)">
                                      <p:cBhvr>
                                        <p:cTn id="56" dur="2000"/>
                                        <p:tgtEl>
                                          <p:spTgt spid="4"/>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fade">
                                      <p:cBhvr>
                                        <p:cTn id="61" dur="1000"/>
                                        <p:tgtEl>
                                          <p:spTgt spid="5"/>
                                        </p:tgtEl>
                                      </p:cBhvr>
                                    </p:animEffect>
                                    <p:anim calcmode="lin" valueType="num">
                                      <p:cBhvr>
                                        <p:cTn id="62" dur="1000" fill="hold"/>
                                        <p:tgtEl>
                                          <p:spTgt spid="5"/>
                                        </p:tgtEl>
                                        <p:attrNameLst>
                                          <p:attrName>ppt_x</p:attrName>
                                        </p:attrNameLst>
                                      </p:cBhvr>
                                      <p:tavLst>
                                        <p:tav tm="0">
                                          <p:val>
                                            <p:strVal val="#ppt_x"/>
                                          </p:val>
                                        </p:tav>
                                        <p:tav tm="100000">
                                          <p:val>
                                            <p:strVal val="#ppt_x"/>
                                          </p:val>
                                        </p:tav>
                                      </p:tavLst>
                                    </p:anim>
                                    <p:anim calcmode="lin" valueType="num">
                                      <p:cBhvr>
                                        <p:cTn id="6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barn(inVertical)">
                                      <p:cBhvr>
                                        <p:cTn id="68" dur="500"/>
                                        <p:tgtEl>
                                          <p:spTgt spid="7"/>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nodeType="click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barn(inVertical)">
                                      <p:cBhvr>
                                        <p:cTn id="79" dur="500"/>
                                        <p:tgtEl>
                                          <p:spTgt spid="11"/>
                                        </p:tgtEl>
                                      </p:cBhvr>
                                    </p:animEffect>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8"/>
                                        </p:tgtEl>
                                        <p:attrNameLst>
                                          <p:attrName>style.visibility</p:attrName>
                                        </p:attrNameLst>
                                      </p:cBhvr>
                                      <p:to>
                                        <p:strVal val="visible"/>
                                      </p:to>
                                    </p:set>
                                    <p:animEffect transition="in" filter="wipe(down)">
                                      <p:cBhvr>
                                        <p:cTn id="84" dur="580">
                                          <p:stCondLst>
                                            <p:cond delay="0"/>
                                          </p:stCondLst>
                                        </p:cTn>
                                        <p:tgtEl>
                                          <p:spTgt spid="8"/>
                                        </p:tgtEl>
                                      </p:cBhvr>
                                    </p:animEffect>
                                    <p:anim calcmode="lin" valueType="num">
                                      <p:cBhvr>
                                        <p:cTn id="8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90" dur="26">
                                          <p:stCondLst>
                                            <p:cond delay="650"/>
                                          </p:stCondLst>
                                        </p:cTn>
                                        <p:tgtEl>
                                          <p:spTgt spid="8"/>
                                        </p:tgtEl>
                                      </p:cBhvr>
                                      <p:to x="100000" y="60000"/>
                                    </p:animScale>
                                    <p:animScale>
                                      <p:cBhvr>
                                        <p:cTn id="91" dur="166" decel="50000">
                                          <p:stCondLst>
                                            <p:cond delay="676"/>
                                          </p:stCondLst>
                                        </p:cTn>
                                        <p:tgtEl>
                                          <p:spTgt spid="8"/>
                                        </p:tgtEl>
                                      </p:cBhvr>
                                      <p:to x="100000" y="100000"/>
                                    </p:animScale>
                                    <p:animScale>
                                      <p:cBhvr>
                                        <p:cTn id="92" dur="26">
                                          <p:stCondLst>
                                            <p:cond delay="1312"/>
                                          </p:stCondLst>
                                        </p:cTn>
                                        <p:tgtEl>
                                          <p:spTgt spid="8"/>
                                        </p:tgtEl>
                                      </p:cBhvr>
                                      <p:to x="100000" y="80000"/>
                                    </p:animScale>
                                    <p:animScale>
                                      <p:cBhvr>
                                        <p:cTn id="93" dur="166" decel="50000">
                                          <p:stCondLst>
                                            <p:cond delay="1338"/>
                                          </p:stCondLst>
                                        </p:cTn>
                                        <p:tgtEl>
                                          <p:spTgt spid="8"/>
                                        </p:tgtEl>
                                      </p:cBhvr>
                                      <p:to x="100000" y="100000"/>
                                    </p:animScale>
                                    <p:animScale>
                                      <p:cBhvr>
                                        <p:cTn id="94" dur="26">
                                          <p:stCondLst>
                                            <p:cond delay="1642"/>
                                          </p:stCondLst>
                                        </p:cTn>
                                        <p:tgtEl>
                                          <p:spTgt spid="8"/>
                                        </p:tgtEl>
                                      </p:cBhvr>
                                      <p:to x="100000" y="90000"/>
                                    </p:animScale>
                                    <p:animScale>
                                      <p:cBhvr>
                                        <p:cTn id="95" dur="166" decel="50000">
                                          <p:stCondLst>
                                            <p:cond delay="1668"/>
                                          </p:stCondLst>
                                        </p:cTn>
                                        <p:tgtEl>
                                          <p:spTgt spid="8"/>
                                        </p:tgtEl>
                                      </p:cBhvr>
                                      <p:to x="100000" y="100000"/>
                                    </p:animScale>
                                    <p:animScale>
                                      <p:cBhvr>
                                        <p:cTn id="96" dur="26">
                                          <p:stCondLst>
                                            <p:cond delay="1808"/>
                                          </p:stCondLst>
                                        </p:cTn>
                                        <p:tgtEl>
                                          <p:spTgt spid="8"/>
                                        </p:tgtEl>
                                      </p:cBhvr>
                                      <p:to x="100000" y="95000"/>
                                    </p:animScale>
                                    <p:animScale>
                                      <p:cBhvr>
                                        <p:cTn id="97" dur="166" decel="50000">
                                          <p:stCondLst>
                                            <p:cond delay="1834"/>
                                          </p:stCondLst>
                                        </p:cTn>
                                        <p:tgtEl>
                                          <p:spTgt spid="8"/>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nodeType="clickEffect">
                                  <p:stCondLst>
                                    <p:cond delay="0"/>
                                  </p:stCondLst>
                                  <p:childTnLst>
                                    <p:set>
                                      <p:cBhvr>
                                        <p:cTn id="101" dur="1" fill="hold">
                                          <p:stCondLst>
                                            <p:cond delay="0"/>
                                          </p:stCondLst>
                                        </p:cTn>
                                        <p:tgtEl>
                                          <p:spTgt spid="13"/>
                                        </p:tgtEl>
                                        <p:attrNameLst>
                                          <p:attrName>style.visibility</p:attrName>
                                        </p:attrNameLst>
                                      </p:cBhvr>
                                      <p:to>
                                        <p:strVal val="visible"/>
                                      </p:to>
                                    </p:set>
                                    <p:animEffect transition="in" filter="barn(inVertical)">
                                      <p:cBhvr>
                                        <p:cTn id="102" dur="500"/>
                                        <p:tgtEl>
                                          <p:spTgt spid="13"/>
                                        </p:tgtEl>
                                      </p:cBhvr>
                                    </p:animEffect>
                                  </p:childTnLst>
                                </p:cTn>
                              </p:par>
                            </p:childTnLst>
                          </p:cTn>
                        </p:par>
                      </p:childTnLst>
                    </p:cTn>
                  </p:par>
                  <p:par>
                    <p:cTn id="103" fill="hold">
                      <p:stCondLst>
                        <p:cond delay="indefinite"/>
                      </p:stCondLst>
                      <p:childTnLst>
                        <p:par>
                          <p:cTn id="104" fill="hold">
                            <p:stCondLst>
                              <p:cond delay="0"/>
                            </p:stCondLst>
                            <p:childTnLst>
                              <p:par>
                                <p:cTn id="105" presetID="26" presetClass="entr" presetSubtype="0" fill="hold" grpId="0" nodeType="click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wipe(down)">
                                      <p:cBhvr>
                                        <p:cTn id="107" dur="580">
                                          <p:stCondLst>
                                            <p:cond delay="0"/>
                                          </p:stCondLst>
                                        </p:cTn>
                                        <p:tgtEl>
                                          <p:spTgt spid="9"/>
                                        </p:tgtEl>
                                      </p:cBhvr>
                                    </p:animEffect>
                                    <p:anim calcmode="lin" valueType="num">
                                      <p:cBhvr>
                                        <p:cTn id="10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13" dur="26">
                                          <p:stCondLst>
                                            <p:cond delay="650"/>
                                          </p:stCondLst>
                                        </p:cTn>
                                        <p:tgtEl>
                                          <p:spTgt spid="9"/>
                                        </p:tgtEl>
                                      </p:cBhvr>
                                      <p:to x="100000" y="60000"/>
                                    </p:animScale>
                                    <p:animScale>
                                      <p:cBhvr>
                                        <p:cTn id="114" dur="166" decel="50000">
                                          <p:stCondLst>
                                            <p:cond delay="676"/>
                                          </p:stCondLst>
                                        </p:cTn>
                                        <p:tgtEl>
                                          <p:spTgt spid="9"/>
                                        </p:tgtEl>
                                      </p:cBhvr>
                                      <p:to x="100000" y="100000"/>
                                    </p:animScale>
                                    <p:animScale>
                                      <p:cBhvr>
                                        <p:cTn id="115" dur="26">
                                          <p:stCondLst>
                                            <p:cond delay="1312"/>
                                          </p:stCondLst>
                                        </p:cTn>
                                        <p:tgtEl>
                                          <p:spTgt spid="9"/>
                                        </p:tgtEl>
                                      </p:cBhvr>
                                      <p:to x="100000" y="80000"/>
                                    </p:animScale>
                                    <p:animScale>
                                      <p:cBhvr>
                                        <p:cTn id="116" dur="166" decel="50000">
                                          <p:stCondLst>
                                            <p:cond delay="1338"/>
                                          </p:stCondLst>
                                        </p:cTn>
                                        <p:tgtEl>
                                          <p:spTgt spid="9"/>
                                        </p:tgtEl>
                                      </p:cBhvr>
                                      <p:to x="100000" y="100000"/>
                                    </p:animScale>
                                    <p:animScale>
                                      <p:cBhvr>
                                        <p:cTn id="117" dur="26">
                                          <p:stCondLst>
                                            <p:cond delay="1642"/>
                                          </p:stCondLst>
                                        </p:cTn>
                                        <p:tgtEl>
                                          <p:spTgt spid="9"/>
                                        </p:tgtEl>
                                      </p:cBhvr>
                                      <p:to x="100000" y="90000"/>
                                    </p:animScale>
                                    <p:animScale>
                                      <p:cBhvr>
                                        <p:cTn id="118" dur="166" decel="50000">
                                          <p:stCondLst>
                                            <p:cond delay="1668"/>
                                          </p:stCondLst>
                                        </p:cTn>
                                        <p:tgtEl>
                                          <p:spTgt spid="9"/>
                                        </p:tgtEl>
                                      </p:cBhvr>
                                      <p:to x="100000" y="100000"/>
                                    </p:animScale>
                                    <p:animScale>
                                      <p:cBhvr>
                                        <p:cTn id="119" dur="26">
                                          <p:stCondLst>
                                            <p:cond delay="1808"/>
                                          </p:stCondLst>
                                        </p:cTn>
                                        <p:tgtEl>
                                          <p:spTgt spid="9"/>
                                        </p:tgtEl>
                                      </p:cBhvr>
                                      <p:to x="100000" y="95000"/>
                                    </p:animScale>
                                    <p:animScale>
                                      <p:cBhvr>
                                        <p:cTn id="1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6" grpId="0"/>
      <p:bldP spid="7" grpId="0" animBg="1"/>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the Office of Admissions look at? </a:t>
            </a:r>
            <a:endParaRPr lang="en-US" dirty="0"/>
          </a:p>
        </p:txBody>
      </p:sp>
      <p:sp>
        <p:nvSpPr>
          <p:cNvPr id="3" name="Content Placeholder 2"/>
          <p:cNvSpPr>
            <a:spLocks noGrp="1"/>
          </p:cNvSpPr>
          <p:nvPr>
            <p:ph idx="1"/>
          </p:nvPr>
        </p:nvSpPr>
        <p:spPr/>
        <p:txBody>
          <a:bodyPr/>
          <a:lstStyle/>
          <a:p>
            <a:r>
              <a:rPr lang="en-US" dirty="0" smtClean="0"/>
              <a:t>GPA</a:t>
            </a:r>
          </a:p>
          <a:p>
            <a:r>
              <a:rPr lang="en-US" dirty="0" smtClean="0"/>
              <a:t>Class Rank</a:t>
            </a:r>
          </a:p>
          <a:p>
            <a:r>
              <a:rPr lang="en-US" dirty="0" smtClean="0"/>
              <a:t>Class Load/Previous Classes</a:t>
            </a:r>
          </a:p>
          <a:p>
            <a:r>
              <a:rPr lang="en-US" dirty="0" smtClean="0"/>
              <a:t>SAT/ACT Scores</a:t>
            </a:r>
          </a:p>
          <a:p>
            <a:r>
              <a:rPr lang="en-US" dirty="0" smtClean="0"/>
              <a:t>High School/Community Involvement</a:t>
            </a:r>
          </a:p>
          <a:p>
            <a:r>
              <a:rPr lang="en-US" dirty="0" smtClean="0"/>
              <a:t>Letters of Recommendations</a:t>
            </a:r>
          </a:p>
          <a:p>
            <a:pPr marL="68580" indent="0" algn="ctr">
              <a:buNone/>
            </a:pPr>
            <a:endParaRPr lang="en-US" sz="1400" dirty="0" smtClean="0"/>
          </a:p>
          <a:p>
            <a:pPr marL="68580" indent="0" algn="ctr">
              <a:buNone/>
            </a:pPr>
            <a:r>
              <a:rPr lang="en-US" sz="1400" dirty="0" smtClean="0"/>
              <a:t>**Specific Majors/Programs may have different admission requirements.**</a:t>
            </a:r>
            <a:endParaRPr lang="en-US" sz="1400" dirty="0"/>
          </a:p>
        </p:txBody>
      </p:sp>
    </p:spTree>
    <p:extLst>
      <p:ext uri="{BB962C8B-B14F-4D97-AF65-F5344CB8AC3E}">
        <p14:creationId xmlns:p14="http://schemas.microsoft.com/office/powerpoint/2010/main" val="18155891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1332464"/>
          </a:xfrm>
        </p:spPr>
        <p:txBody>
          <a:bodyPr>
            <a:normAutofit/>
          </a:bodyPr>
          <a:lstStyle/>
          <a:p>
            <a:r>
              <a:rPr lang="en-US" dirty="0" smtClean="0"/>
              <a:t>What should I be </a:t>
            </a:r>
            <a:br>
              <a:rPr lang="en-US" dirty="0" smtClean="0"/>
            </a:br>
            <a:r>
              <a:rPr lang="en-US" dirty="0" smtClean="0"/>
              <a:t>doing now? </a:t>
            </a:r>
            <a:endParaRPr lang="en-US" dirty="0"/>
          </a:p>
        </p:txBody>
      </p:sp>
      <p:sp>
        <p:nvSpPr>
          <p:cNvPr id="3" name="Content Placeholder 2"/>
          <p:cNvSpPr>
            <a:spLocks noGrp="1"/>
          </p:cNvSpPr>
          <p:nvPr>
            <p:ph sz="quarter" idx="13"/>
          </p:nvPr>
        </p:nvSpPr>
        <p:spPr>
          <a:xfrm>
            <a:off x="762000" y="2313432"/>
            <a:ext cx="3700272" cy="3493008"/>
          </a:xfrm>
        </p:spPr>
        <p:txBody>
          <a:bodyPr>
            <a:noAutofit/>
          </a:bodyPr>
          <a:lstStyle/>
          <a:p>
            <a:r>
              <a:rPr lang="en-US" dirty="0" smtClean="0"/>
              <a:t>Stay on top of your grades! </a:t>
            </a:r>
          </a:p>
          <a:p>
            <a:r>
              <a:rPr lang="en-US" dirty="0" smtClean="0"/>
              <a:t>Standardized Testing (PSAT, SAT, ACT)</a:t>
            </a:r>
          </a:p>
          <a:p>
            <a:r>
              <a:rPr lang="en-US" dirty="0" smtClean="0"/>
              <a:t>Think about what you want to do after high school… (military, trade school, community college, 4-yr college)</a:t>
            </a:r>
          </a:p>
        </p:txBody>
      </p:sp>
      <p:sp>
        <p:nvSpPr>
          <p:cNvPr id="4" name="Content Placeholder 3"/>
          <p:cNvSpPr>
            <a:spLocks noGrp="1"/>
          </p:cNvSpPr>
          <p:nvPr>
            <p:ph sz="quarter" idx="14"/>
          </p:nvPr>
        </p:nvSpPr>
        <p:spPr/>
        <p:txBody>
          <a:bodyPr>
            <a:normAutofit lnSpcReduction="10000"/>
          </a:bodyPr>
          <a:lstStyle/>
          <a:p>
            <a:r>
              <a:rPr lang="en-US" dirty="0"/>
              <a:t>Make a list of interested schools (Research &amp; Visit)</a:t>
            </a:r>
          </a:p>
          <a:p>
            <a:r>
              <a:rPr lang="en-US" dirty="0"/>
              <a:t>Discuss options with family</a:t>
            </a:r>
          </a:p>
          <a:p>
            <a:r>
              <a:rPr lang="en-US" dirty="0" smtClean="0"/>
              <a:t>Get &amp; Stay Involved</a:t>
            </a:r>
          </a:p>
          <a:p>
            <a:r>
              <a:rPr lang="en-US" dirty="0" smtClean="0"/>
              <a:t>Letters of Recommendation</a:t>
            </a:r>
          </a:p>
          <a:p>
            <a:pPr marL="68580" indent="0">
              <a:buNone/>
            </a:pPr>
            <a:endParaRPr lang="en-US" sz="1800" dirty="0"/>
          </a:p>
        </p:txBody>
      </p:sp>
      <p:pic>
        <p:nvPicPr>
          <p:cNvPr id="1026" name="Picture 2" descr="C:\Users\nicole.cox\AppData\Local\Microsoft\Windows\Temporary Internet Files\Content.IE5\JUONMQ3D\MC90043266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609600"/>
            <a:ext cx="20574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22433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wipe(down)">
                                      <p:cBhvr>
                                        <p:cTn id="28" dur="580">
                                          <p:stCondLst>
                                            <p:cond delay="0"/>
                                          </p:stCondLst>
                                        </p:cTn>
                                        <p:tgtEl>
                                          <p:spTgt spid="4">
                                            <p:txEl>
                                              <p:pRg st="0" end="0"/>
                                            </p:txEl>
                                          </p:spTgt>
                                        </p:tgtEl>
                                      </p:cBhvr>
                                    </p:animEffect>
                                    <p:anim calcmode="lin" valueType="num">
                                      <p:cBhvr>
                                        <p:cTn id="29"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4">
                                            <p:txEl>
                                              <p:pRg st="0" end="0"/>
                                            </p:txEl>
                                          </p:spTgt>
                                        </p:tgtEl>
                                      </p:cBhvr>
                                      <p:to x="100000" y="60000"/>
                                    </p:animScale>
                                    <p:animScale>
                                      <p:cBhvr>
                                        <p:cTn id="35" dur="166" decel="50000">
                                          <p:stCondLst>
                                            <p:cond delay="676"/>
                                          </p:stCondLst>
                                        </p:cTn>
                                        <p:tgtEl>
                                          <p:spTgt spid="4">
                                            <p:txEl>
                                              <p:pRg st="0" end="0"/>
                                            </p:txEl>
                                          </p:spTgt>
                                        </p:tgtEl>
                                      </p:cBhvr>
                                      <p:to x="100000" y="100000"/>
                                    </p:animScale>
                                    <p:animScale>
                                      <p:cBhvr>
                                        <p:cTn id="36" dur="26">
                                          <p:stCondLst>
                                            <p:cond delay="1312"/>
                                          </p:stCondLst>
                                        </p:cTn>
                                        <p:tgtEl>
                                          <p:spTgt spid="4">
                                            <p:txEl>
                                              <p:pRg st="0" end="0"/>
                                            </p:txEl>
                                          </p:spTgt>
                                        </p:tgtEl>
                                      </p:cBhvr>
                                      <p:to x="100000" y="80000"/>
                                    </p:animScale>
                                    <p:animScale>
                                      <p:cBhvr>
                                        <p:cTn id="37" dur="166" decel="50000">
                                          <p:stCondLst>
                                            <p:cond delay="1338"/>
                                          </p:stCondLst>
                                        </p:cTn>
                                        <p:tgtEl>
                                          <p:spTgt spid="4">
                                            <p:txEl>
                                              <p:pRg st="0" end="0"/>
                                            </p:txEl>
                                          </p:spTgt>
                                        </p:tgtEl>
                                      </p:cBhvr>
                                      <p:to x="100000" y="100000"/>
                                    </p:animScale>
                                    <p:animScale>
                                      <p:cBhvr>
                                        <p:cTn id="38" dur="26">
                                          <p:stCondLst>
                                            <p:cond delay="1642"/>
                                          </p:stCondLst>
                                        </p:cTn>
                                        <p:tgtEl>
                                          <p:spTgt spid="4">
                                            <p:txEl>
                                              <p:pRg st="0" end="0"/>
                                            </p:txEl>
                                          </p:spTgt>
                                        </p:tgtEl>
                                      </p:cBhvr>
                                      <p:to x="100000" y="90000"/>
                                    </p:animScale>
                                    <p:animScale>
                                      <p:cBhvr>
                                        <p:cTn id="39" dur="166" decel="50000">
                                          <p:stCondLst>
                                            <p:cond delay="1668"/>
                                          </p:stCondLst>
                                        </p:cTn>
                                        <p:tgtEl>
                                          <p:spTgt spid="4">
                                            <p:txEl>
                                              <p:pRg st="0" end="0"/>
                                            </p:txEl>
                                          </p:spTgt>
                                        </p:tgtEl>
                                      </p:cBhvr>
                                      <p:to x="100000" y="100000"/>
                                    </p:animScale>
                                    <p:animScale>
                                      <p:cBhvr>
                                        <p:cTn id="40" dur="26">
                                          <p:stCondLst>
                                            <p:cond delay="1808"/>
                                          </p:stCondLst>
                                        </p:cTn>
                                        <p:tgtEl>
                                          <p:spTgt spid="4">
                                            <p:txEl>
                                              <p:pRg st="0" end="0"/>
                                            </p:txEl>
                                          </p:spTgt>
                                        </p:tgtEl>
                                      </p:cBhvr>
                                      <p:to x="100000" y="95000"/>
                                    </p:animScale>
                                    <p:animScale>
                                      <p:cBhvr>
                                        <p:cTn id="41" dur="166" decel="50000">
                                          <p:stCondLst>
                                            <p:cond delay="1834"/>
                                          </p:stCondLst>
                                        </p:cTn>
                                        <p:tgtEl>
                                          <p:spTgt spid="4">
                                            <p:txEl>
                                              <p:pRg st="0" end="0"/>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4">
                                            <p:txEl>
                                              <p:pRg st="1" end="1"/>
                                            </p:txEl>
                                          </p:spTgt>
                                        </p:tgtEl>
                                        <p:attrNameLst>
                                          <p:attrName>style.visibility</p:attrName>
                                        </p:attrNameLst>
                                      </p:cBhvr>
                                      <p:to>
                                        <p:strVal val="visible"/>
                                      </p:to>
                                    </p:set>
                                    <p:animEffect transition="in" filter="wipe(down)">
                                      <p:cBhvr>
                                        <p:cTn id="46" dur="580">
                                          <p:stCondLst>
                                            <p:cond delay="0"/>
                                          </p:stCondLst>
                                        </p:cTn>
                                        <p:tgtEl>
                                          <p:spTgt spid="4">
                                            <p:txEl>
                                              <p:pRg st="1" end="1"/>
                                            </p:txEl>
                                          </p:spTgt>
                                        </p:tgtEl>
                                      </p:cBhvr>
                                    </p:animEffect>
                                    <p:anim calcmode="lin" valueType="num">
                                      <p:cBhvr>
                                        <p:cTn id="47"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4">
                                            <p:txEl>
                                              <p:pRg st="1" end="1"/>
                                            </p:txEl>
                                          </p:spTgt>
                                        </p:tgtEl>
                                      </p:cBhvr>
                                      <p:to x="100000" y="60000"/>
                                    </p:animScale>
                                    <p:animScale>
                                      <p:cBhvr>
                                        <p:cTn id="53" dur="166" decel="50000">
                                          <p:stCondLst>
                                            <p:cond delay="676"/>
                                          </p:stCondLst>
                                        </p:cTn>
                                        <p:tgtEl>
                                          <p:spTgt spid="4">
                                            <p:txEl>
                                              <p:pRg st="1" end="1"/>
                                            </p:txEl>
                                          </p:spTgt>
                                        </p:tgtEl>
                                      </p:cBhvr>
                                      <p:to x="100000" y="100000"/>
                                    </p:animScale>
                                    <p:animScale>
                                      <p:cBhvr>
                                        <p:cTn id="54" dur="26">
                                          <p:stCondLst>
                                            <p:cond delay="1312"/>
                                          </p:stCondLst>
                                        </p:cTn>
                                        <p:tgtEl>
                                          <p:spTgt spid="4">
                                            <p:txEl>
                                              <p:pRg st="1" end="1"/>
                                            </p:txEl>
                                          </p:spTgt>
                                        </p:tgtEl>
                                      </p:cBhvr>
                                      <p:to x="100000" y="80000"/>
                                    </p:animScale>
                                    <p:animScale>
                                      <p:cBhvr>
                                        <p:cTn id="55" dur="166" decel="50000">
                                          <p:stCondLst>
                                            <p:cond delay="1338"/>
                                          </p:stCondLst>
                                        </p:cTn>
                                        <p:tgtEl>
                                          <p:spTgt spid="4">
                                            <p:txEl>
                                              <p:pRg st="1" end="1"/>
                                            </p:txEl>
                                          </p:spTgt>
                                        </p:tgtEl>
                                      </p:cBhvr>
                                      <p:to x="100000" y="100000"/>
                                    </p:animScale>
                                    <p:animScale>
                                      <p:cBhvr>
                                        <p:cTn id="56" dur="26">
                                          <p:stCondLst>
                                            <p:cond delay="1642"/>
                                          </p:stCondLst>
                                        </p:cTn>
                                        <p:tgtEl>
                                          <p:spTgt spid="4">
                                            <p:txEl>
                                              <p:pRg st="1" end="1"/>
                                            </p:txEl>
                                          </p:spTgt>
                                        </p:tgtEl>
                                      </p:cBhvr>
                                      <p:to x="100000" y="90000"/>
                                    </p:animScale>
                                    <p:animScale>
                                      <p:cBhvr>
                                        <p:cTn id="57" dur="166" decel="50000">
                                          <p:stCondLst>
                                            <p:cond delay="1668"/>
                                          </p:stCondLst>
                                        </p:cTn>
                                        <p:tgtEl>
                                          <p:spTgt spid="4">
                                            <p:txEl>
                                              <p:pRg st="1" end="1"/>
                                            </p:txEl>
                                          </p:spTgt>
                                        </p:tgtEl>
                                      </p:cBhvr>
                                      <p:to x="100000" y="100000"/>
                                    </p:animScale>
                                    <p:animScale>
                                      <p:cBhvr>
                                        <p:cTn id="58" dur="26">
                                          <p:stCondLst>
                                            <p:cond delay="1808"/>
                                          </p:stCondLst>
                                        </p:cTn>
                                        <p:tgtEl>
                                          <p:spTgt spid="4">
                                            <p:txEl>
                                              <p:pRg st="1" end="1"/>
                                            </p:txEl>
                                          </p:spTgt>
                                        </p:tgtEl>
                                      </p:cBhvr>
                                      <p:to x="100000" y="95000"/>
                                    </p:animScale>
                                    <p:animScale>
                                      <p:cBhvr>
                                        <p:cTn id="59" dur="166" decel="50000">
                                          <p:stCondLst>
                                            <p:cond delay="1834"/>
                                          </p:stCondLst>
                                        </p:cTn>
                                        <p:tgtEl>
                                          <p:spTgt spid="4">
                                            <p:txEl>
                                              <p:pRg st="1" end="1"/>
                                            </p:txEl>
                                          </p:spTgt>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grpId="0" nodeType="clickEffect">
                                  <p:stCondLst>
                                    <p:cond delay="0"/>
                                  </p:stCondLst>
                                  <p:childTnLst>
                                    <p:set>
                                      <p:cBhvr>
                                        <p:cTn id="63" dur="1" fill="hold">
                                          <p:stCondLst>
                                            <p:cond delay="0"/>
                                          </p:stCondLst>
                                        </p:cTn>
                                        <p:tgtEl>
                                          <p:spTgt spid="4">
                                            <p:txEl>
                                              <p:pRg st="2" end="2"/>
                                            </p:txEl>
                                          </p:spTgt>
                                        </p:tgtEl>
                                        <p:attrNameLst>
                                          <p:attrName>style.visibility</p:attrName>
                                        </p:attrNameLst>
                                      </p:cBhvr>
                                      <p:to>
                                        <p:strVal val="visible"/>
                                      </p:to>
                                    </p:set>
                                    <p:animEffect transition="in" filter="wipe(down)">
                                      <p:cBhvr>
                                        <p:cTn id="64" dur="580">
                                          <p:stCondLst>
                                            <p:cond delay="0"/>
                                          </p:stCondLst>
                                        </p:cTn>
                                        <p:tgtEl>
                                          <p:spTgt spid="4">
                                            <p:txEl>
                                              <p:pRg st="2" end="2"/>
                                            </p:txEl>
                                          </p:spTgt>
                                        </p:tgtEl>
                                      </p:cBhvr>
                                    </p:animEffect>
                                    <p:anim calcmode="lin" valueType="num">
                                      <p:cBhvr>
                                        <p:cTn id="65"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4">
                                            <p:txEl>
                                              <p:pRg st="2" end="2"/>
                                            </p:txEl>
                                          </p:spTgt>
                                        </p:tgtEl>
                                      </p:cBhvr>
                                      <p:to x="100000" y="60000"/>
                                    </p:animScale>
                                    <p:animScale>
                                      <p:cBhvr>
                                        <p:cTn id="71" dur="166" decel="50000">
                                          <p:stCondLst>
                                            <p:cond delay="676"/>
                                          </p:stCondLst>
                                        </p:cTn>
                                        <p:tgtEl>
                                          <p:spTgt spid="4">
                                            <p:txEl>
                                              <p:pRg st="2" end="2"/>
                                            </p:txEl>
                                          </p:spTgt>
                                        </p:tgtEl>
                                      </p:cBhvr>
                                      <p:to x="100000" y="100000"/>
                                    </p:animScale>
                                    <p:animScale>
                                      <p:cBhvr>
                                        <p:cTn id="72" dur="26">
                                          <p:stCondLst>
                                            <p:cond delay="1312"/>
                                          </p:stCondLst>
                                        </p:cTn>
                                        <p:tgtEl>
                                          <p:spTgt spid="4">
                                            <p:txEl>
                                              <p:pRg st="2" end="2"/>
                                            </p:txEl>
                                          </p:spTgt>
                                        </p:tgtEl>
                                      </p:cBhvr>
                                      <p:to x="100000" y="80000"/>
                                    </p:animScale>
                                    <p:animScale>
                                      <p:cBhvr>
                                        <p:cTn id="73" dur="166" decel="50000">
                                          <p:stCondLst>
                                            <p:cond delay="1338"/>
                                          </p:stCondLst>
                                        </p:cTn>
                                        <p:tgtEl>
                                          <p:spTgt spid="4">
                                            <p:txEl>
                                              <p:pRg st="2" end="2"/>
                                            </p:txEl>
                                          </p:spTgt>
                                        </p:tgtEl>
                                      </p:cBhvr>
                                      <p:to x="100000" y="100000"/>
                                    </p:animScale>
                                    <p:animScale>
                                      <p:cBhvr>
                                        <p:cTn id="74" dur="26">
                                          <p:stCondLst>
                                            <p:cond delay="1642"/>
                                          </p:stCondLst>
                                        </p:cTn>
                                        <p:tgtEl>
                                          <p:spTgt spid="4">
                                            <p:txEl>
                                              <p:pRg st="2" end="2"/>
                                            </p:txEl>
                                          </p:spTgt>
                                        </p:tgtEl>
                                      </p:cBhvr>
                                      <p:to x="100000" y="90000"/>
                                    </p:animScale>
                                    <p:animScale>
                                      <p:cBhvr>
                                        <p:cTn id="75" dur="166" decel="50000">
                                          <p:stCondLst>
                                            <p:cond delay="1668"/>
                                          </p:stCondLst>
                                        </p:cTn>
                                        <p:tgtEl>
                                          <p:spTgt spid="4">
                                            <p:txEl>
                                              <p:pRg st="2" end="2"/>
                                            </p:txEl>
                                          </p:spTgt>
                                        </p:tgtEl>
                                      </p:cBhvr>
                                      <p:to x="100000" y="100000"/>
                                    </p:animScale>
                                    <p:animScale>
                                      <p:cBhvr>
                                        <p:cTn id="76" dur="26">
                                          <p:stCondLst>
                                            <p:cond delay="1808"/>
                                          </p:stCondLst>
                                        </p:cTn>
                                        <p:tgtEl>
                                          <p:spTgt spid="4">
                                            <p:txEl>
                                              <p:pRg st="2" end="2"/>
                                            </p:txEl>
                                          </p:spTgt>
                                        </p:tgtEl>
                                      </p:cBhvr>
                                      <p:to x="100000" y="95000"/>
                                    </p:animScale>
                                    <p:animScale>
                                      <p:cBhvr>
                                        <p:cTn id="77" dur="166" decel="50000">
                                          <p:stCondLst>
                                            <p:cond delay="1834"/>
                                          </p:stCondLst>
                                        </p:cTn>
                                        <p:tgtEl>
                                          <p:spTgt spid="4">
                                            <p:txEl>
                                              <p:pRg st="2" end="2"/>
                                            </p:txEl>
                                          </p:spTgt>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26" presetClass="entr" presetSubtype="0" fill="hold" grpId="0" nodeType="clickEffect">
                                  <p:stCondLst>
                                    <p:cond delay="0"/>
                                  </p:stCondLst>
                                  <p:childTnLst>
                                    <p:set>
                                      <p:cBhvr>
                                        <p:cTn id="81" dur="1" fill="hold">
                                          <p:stCondLst>
                                            <p:cond delay="0"/>
                                          </p:stCondLst>
                                        </p:cTn>
                                        <p:tgtEl>
                                          <p:spTgt spid="4">
                                            <p:txEl>
                                              <p:pRg st="3" end="3"/>
                                            </p:txEl>
                                          </p:spTgt>
                                        </p:tgtEl>
                                        <p:attrNameLst>
                                          <p:attrName>style.visibility</p:attrName>
                                        </p:attrNameLst>
                                      </p:cBhvr>
                                      <p:to>
                                        <p:strVal val="visible"/>
                                      </p:to>
                                    </p:set>
                                    <p:animEffect transition="in" filter="wipe(down)">
                                      <p:cBhvr>
                                        <p:cTn id="82" dur="580">
                                          <p:stCondLst>
                                            <p:cond delay="0"/>
                                          </p:stCondLst>
                                        </p:cTn>
                                        <p:tgtEl>
                                          <p:spTgt spid="4">
                                            <p:txEl>
                                              <p:pRg st="3" end="3"/>
                                            </p:txEl>
                                          </p:spTgt>
                                        </p:tgtEl>
                                      </p:cBhvr>
                                    </p:animEffect>
                                    <p:anim calcmode="lin" valueType="num">
                                      <p:cBhvr>
                                        <p:cTn id="83"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88" dur="26">
                                          <p:stCondLst>
                                            <p:cond delay="650"/>
                                          </p:stCondLst>
                                        </p:cTn>
                                        <p:tgtEl>
                                          <p:spTgt spid="4">
                                            <p:txEl>
                                              <p:pRg st="3" end="3"/>
                                            </p:txEl>
                                          </p:spTgt>
                                        </p:tgtEl>
                                      </p:cBhvr>
                                      <p:to x="100000" y="60000"/>
                                    </p:animScale>
                                    <p:animScale>
                                      <p:cBhvr>
                                        <p:cTn id="89" dur="166" decel="50000">
                                          <p:stCondLst>
                                            <p:cond delay="676"/>
                                          </p:stCondLst>
                                        </p:cTn>
                                        <p:tgtEl>
                                          <p:spTgt spid="4">
                                            <p:txEl>
                                              <p:pRg st="3" end="3"/>
                                            </p:txEl>
                                          </p:spTgt>
                                        </p:tgtEl>
                                      </p:cBhvr>
                                      <p:to x="100000" y="100000"/>
                                    </p:animScale>
                                    <p:animScale>
                                      <p:cBhvr>
                                        <p:cTn id="90" dur="26">
                                          <p:stCondLst>
                                            <p:cond delay="1312"/>
                                          </p:stCondLst>
                                        </p:cTn>
                                        <p:tgtEl>
                                          <p:spTgt spid="4">
                                            <p:txEl>
                                              <p:pRg st="3" end="3"/>
                                            </p:txEl>
                                          </p:spTgt>
                                        </p:tgtEl>
                                      </p:cBhvr>
                                      <p:to x="100000" y="80000"/>
                                    </p:animScale>
                                    <p:animScale>
                                      <p:cBhvr>
                                        <p:cTn id="91" dur="166" decel="50000">
                                          <p:stCondLst>
                                            <p:cond delay="1338"/>
                                          </p:stCondLst>
                                        </p:cTn>
                                        <p:tgtEl>
                                          <p:spTgt spid="4">
                                            <p:txEl>
                                              <p:pRg st="3" end="3"/>
                                            </p:txEl>
                                          </p:spTgt>
                                        </p:tgtEl>
                                      </p:cBhvr>
                                      <p:to x="100000" y="100000"/>
                                    </p:animScale>
                                    <p:animScale>
                                      <p:cBhvr>
                                        <p:cTn id="92" dur="26">
                                          <p:stCondLst>
                                            <p:cond delay="1642"/>
                                          </p:stCondLst>
                                        </p:cTn>
                                        <p:tgtEl>
                                          <p:spTgt spid="4">
                                            <p:txEl>
                                              <p:pRg st="3" end="3"/>
                                            </p:txEl>
                                          </p:spTgt>
                                        </p:tgtEl>
                                      </p:cBhvr>
                                      <p:to x="100000" y="90000"/>
                                    </p:animScale>
                                    <p:animScale>
                                      <p:cBhvr>
                                        <p:cTn id="93" dur="166" decel="50000">
                                          <p:stCondLst>
                                            <p:cond delay="1668"/>
                                          </p:stCondLst>
                                        </p:cTn>
                                        <p:tgtEl>
                                          <p:spTgt spid="4">
                                            <p:txEl>
                                              <p:pRg st="3" end="3"/>
                                            </p:txEl>
                                          </p:spTgt>
                                        </p:tgtEl>
                                      </p:cBhvr>
                                      <p:to x="100000" y="100000"/>
                                    </p:animScale>
                                    <p:animScale>
                                      <p:cBhvr>
                                        <p:cTn id="94" dur="26">
                                          <p:stCondLst>
                                            <p:cond delay="1808"/>
                                          </p:stCondLst>
                                        </p:cTn>
                                        <p:tgtEl>
                                          <p:spTgt spid="4">
                                            <p:txEl>
                                              <p:pRg st="3" end="3"/>
                                            </p:txEl>
                                          </p:spTgt>
                                        </p:tgtEl>
                                      </p:cBhvr>
                                      <p:to x="100000" y="95000"/>
                                    </p:animScale>
                                    <p:animScale>
                                      <p:cBhvr>
                                        <p:cTn id="95" dur="166" decel="50000">
                                          <p:stCondLst>
                                            <p:cond delay="1834"/>
                                          </p:stCondLst>
                                        </p:cTn>
                                        <p:tgtEl>
                                          <p:spTgt spid="4">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should I do during the spring/summer? </a:t>
            </a:r>
            <a:endParaRPr lang="en-US" dirty="0"/>
          </a:p>
        </p:txBody>
      </p:sp>
      <p:sp>
        <p:nvSpPr>
          <p:cNvPr id="3" name="Content Placeholder 2"/>
          <p:cNvSpPr>
            <a:spLocks noGrp="1"/>
          </p:cNvSpPr>
          <p:nvPr>
            <p:ph sz="quarter" idx="13"/>
          </p:nvPr>
        </p:nvSpPr>
        <p:spPr>
          <a:xfrm>
            <a:off x="1042416" y="2313432"/>
            <a:ext cx="6653784" cy="3493008"/>
          </a:xfrm>
        </p:spPr>
        <p:txBody>
          <a:bodyPr>
            <a:normAutofit/>
          </a:bodyPr>
          <a:lstStyle/>
          <a:p>
            <a:r>
              <a:rPr lang="en-US" dirty="0" smtClean="0"/>
              <a:t>Visit Colleges/Campuses</a:t>
            </a:r>
          </a:p>
          <a:p>
            <a:r>
              <a:rPr lang="en-US" dirty="0" smtClean="0"/>
              <a:t>Request College Applications</a:t>
            </a:r>
          </a:p>
          <a:p>
            <a:r>
              <a:rPr lang="en-US" dirty="0" smtClean="0"/>
              <a:t>Work on College Essays</a:t>
            </a:r>
          </a:p>
          <a:p>
            <a:r>
              <a:rPr lang="en-US" dirty="0" smtClean="0"/>
              <a:t>Ask for Letters of Recommendations</a:t>
            </a:r>
          </a:p>
          <a:p>
            <a:r>
              <a:rPr lang="en-US" dirty="0" smtClean="0"/>
              <a:t>Continue to be INVOLVED! </a:t>
            </a:r>
          </a:p>
          <a:p>
            <a:r>
              <a:rPr lang="en-US" dirty="0" smtClean="0"/>
              <a:t>Make a plan for your Senior Year! </a:t>
            </a:r>
          </a:p>
          <a:p>
            <a:endParaRPr lang="en-US" sz="2000" dirty="0"/>
          </a:p>
        </p:txBody>
      </p:sp>
    </p:spTree>
    <p:extLst>
      <p:ext uri="{BB962C8B-B14F-4D97-AF65-F5344CB8AC3E}">
        <p14:creationId xmlns:p14="http://schemas.microsoft.com/office/powerpoint/2010/main" val="362262722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024744" cy="1143000"/>
          </a:xfrm>
        </p:spPr>
        <p:txBody>
          <a:bodyPr/>
          <a:lstStyle/>
          <a:p>
            <a:r>
              <a:rPr lang="en-US" dirty="0" smtClean="0"/>
              <a:t>PSAT</a:t>
            </a:r>
            <a:endParaRPr lang="en-US" dirty="0"/>
          </a:p>
        </p:txBody>
      </p:sp>
      <p:sp>
        <p:nvSpPr>
          <p:cNvPr id="3" name="TextBox 2"/>
          <p:cNvSpPr txBox="1"/>
          <p:nvPr/>
        </p:nvSpPr>
        <p:spPr>
          <a:xfrm>
            <a:off x="1066800" y="1676400"/>
            <a:ext cx="6934200" cy="300082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smtClean="0"/>
              <a:t>Given here at RHS on Wednesday, October 14</a:t>
            </a:r>
            <a:r>
              <a:rPr lang="en-US" baseline="30000" dirty="0" smtClean="0"/>
              <a:t>th</a:t>
            </a:r>
            <a:endParaRPr lang="en-US" dirty="0" smtClean="0"/>
          </a:p>
          <a:p>
            <a:pPr marL="285750" indent="-285750">
              <a:lnSpc>
                <a:spcPct val="150000"/>
              </a:lnSpc>
              <a:buFont typeface="Arial" panose="020B0604020202020204" pitchFamily="34" charset="0"/>
              <a:buChar char="•"/>
            </a:pPr>
            <a:r>
              <a:rPr lang="en-US" dirty="0" smtClean="0"/>
              <a:t>Practice for the SAT</a:t>
            </a:r>
          </a:p>
          <a:p>
            <a:pPr marL="285750" indent="-285750">
              <a:lnSpc>
                <a:spcPct val="150000"/>
              </a:lnSpc>
              <a:buFont typeface="Arial" panose="020B0604020202020204" pitchFamily="34" charset="0"/>
              <a:buChar char="•"/>
            </a:pPr>
            <a:r>
              <a:rPr lang="en-US" dirty="0" smtClean="0"/>
              <a:t>Provides schools with information that you are interested in attending…put on mailing list. </a:t>
            </a:r>
          </a:p>
          <a:p>
            <a:pPr marL="285750" indent="-285750">
              <a:lnSpc>
                <a:spcPct val="150000"/>
              </a:lnSpc>
              <a:buFont typeface="Arial" panose="020B0604020202020204" pitchFamily="34" charset="0"/>
              <a:buChar char="•"/>
            </a:pPr>
            <a:r>
              <a:rPr lang="en-US" dirty="0" smtClean="0"/>
              <a:t>Results in December (Silent Scores) </a:t>
            </a:r>
          </a:p>
          <a:p>
            <a:pPr marL="285750" indent="-285750">
              <a:lnSpc>
                <a:spcPct val="150000"/>
              </a:lnSpc>
              <a:buFont typeface="Arial" panose="020B0604020202020204" pitchFamily="34" charset="0"/>
              <a:buChar char="•"/>
            </a:pPr>
            <a:r>
              <a:rPr lang="en-US" dirty="0" smtClean="0"/>
              <a:t>Plenty of time to study &amp; prepare for SAT testing</a:t>
            </a:r>
          </a:p>
          <a:p>
            <a:pPr marL="285750" indent="-285750">
              <a:lnSpc>
                <a:spcPct val="150000"/>
              </a:lnSpc>
              <a:buFont typeface="Arial" panose="020B0604020202020204" pitchFamily="34" charset="0"/>
              <a:buChar char="•"/>
            </a:pPr>
            <a:r>
              <a:rPr lang="en-US" dirty="0" smtClean="0"/>
              <a:t>Depending on score, you may be eligible for a scholarship</a:t>
            </a:r>
          </a:p>
        </p:txBody>
      </p:sp>
    </p:spTree>
    <p:extLst>
      <p:ext uri="{BB962C8B-B14F-4D97-AF65-F5344CB8AC3E}">
        <p14:creationId xmlns:p14="http://schemas.microsoft.com/office/powerpoint/2010/main" val="384882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14400"/>
            <a:ext cx="6637468" cy="1362075"/>
          </a:xfrm>
        </p:spPr>
        <p:txBody>
          <a:bodyPr/>
          <a:lstStyle/>
          <a:p>
            <a:r>
              <a:rPr lang="en-US" dirty="0" smtClean="0"/>
              <a:t>PSAT vs SAT Video</a:t>
            </a:r>
            <a:endParaRPr lang="en-US" dirty="0"/>
          </a:p>
        </p:txBody>
      </p:sp>
      <p:sp>
        <p:nvSpPr>
          <p:cNvPr id="3" name="Text Placeholder 2"/>
          <p:cNvSpPr>
            <a:spLocks noGrp="1"/>
          </p:cNvSpPr>
          <p:nvPr>
            <p:ph type="body" idx="1"/>
          </p:nvPr>
        </p:nvSpPr>
        <p:spPr>
          <a:xfrm>
            <a:off x="1219200" y="2667000"/>
            <a:ext cx="6637467" cy="1520413"/>
          </a:xfrm>
        </p:spPr>
        <p:txBody>
          <a:bodyPr/>
          <a:lstStyle/>
          <a:p>
            <a:r>
              <a:rPr lang="en-US" dirty="0">
                <a:hlinkClick r:id="rId2"/>
              </a:rPr>
              <a:t>http://</a:t>
            </a:r>
            <a:r>
              <a:rPr lang="en-US" dirty="0" smtClean="0">
                <a:hlinkClick r:id="rId2"/>
              </a:rPr>
              <a:t>www.youtube.com/watch?v=ANPdxv_wjxg</a:t>
            </a:r>
            <a:r>
              <a:rPr lang="en-US" dirty="0"/>
              <a:t> </a:t>
            </a:r>
          </a:p>
        </p:txBody>
      </p:sp>
    </p:spTree>
    <p:extLst>
      <p:ext uri="{BB962C8B-B14F-4D97-AF65-F5344CB8AC3E}">
        <p14:creationId xmlns:p14="http://schemas.microsoft.com/office/powerpoint/2010/main" val="376202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vs ACT Video</a:t>
            </a:r>
            <a:endParaRPr lang="en-US" dirty="0"/>
          </a:p>
        </p:txBody>
      </p:sp>
      <p:sp>
        <p:nvSpPr>
          <p:cNvPr id="3" name="TextBox 2"/>
          <p:cNvSpPr txBox="1"/>
          <p:nvPr/>
        </p:nvSpPr>
        <p:spPr>
          <a:xfrm>
            <a:off x="1143000" y="2514600"/>
            <a:ext cx="6477000" cy="369332"/>
          </a:xfrm>
          <a:prstGeom prst="rect">
            <a:avLst/>
          </a:prstGeom>
          <a:noFill/>
        </p:spPr>
        <p:txBody>
          <a:bodyPr wrap="square" rtlCol="0">
            <a:spAutoFit/>
          </a:bodyPr>
          <a:lstStyle/>
          <a:p>
            <a:r>
              <a:rPr lang="en-US" dirty="0">
                <a:hlinkClick r:id="rId2"/>
              </a:rPr>
              <a:t>http://</a:t>
            </a:r>
            <a:r>
              <a:rPr lang="en-US" dirty="0" smtClean="0">
                <a:hlinkClick r:id="rId2"/>
              </a:rPr>
              <a:t>www.youtube.com/watch?v=UadrdPHTO1o</a:t>
            </a:r>
            <a:r>
              <a:rPr lang="en-US" dirty="0" smtClean="0"/>
              <a:t> </a:t>
            </a:r>
            <a:endParaRPr lang="en-US" dirty="0"/>
          </a:p>
        </p:txBody>
      </p:sp>
    </p:spTree>
    <p:extLst>
      <p:ext uri="{BB962C8B-B14F-4D97-AF65-F5344CB8AC3E}">
        <p14:creationId xmlns:p14="http://schemas.microsoft.com/office/powerpoint/2010/main" val="37853682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469</TotalTime>
  <Words>666</Words>
  <Application>Microsoft Office PowerPoint</Application>
  <PresentationFormat>On-screen Show (4:3)</PresentationFormat>
  <Paragraphs>120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2</vt:lpstr>
      <vt:lpstr>Austin</vt:lpstr>
      <vt:lpstr>Junior Meeting </vt:lpstr>
      <vt:lpstr>Resources</vt:lpstr>
      <vt:lpstr>Graduation Requirements</vt:lpstr>
      <vt:lpstr>What does the Office of Admissions look at? </vt:lpstr>
      <vt:lpstr>What should I be  doing now? </vt:lpstr>
      <vt:lpstr>What should I do during the spring/summer? </vt:lpstr>
      <vt:lpstr>PSAT</vt:lpstr>
      <vt:lpstr>PSAT vs SAT Video</vt:lpstr>
      <vt:lpstr>SAT vs ACT Video</vt:lpstr>
      <vt:lpstr>SAT vs. ACT</vt:lpstr>
      <vt:lpstr>SAT Information  **NEW** http://sat.collegeboard.org/home </vt:lpstr>
      <vt:lpstr>ACT Test</vt:lpstr>
      <vt:lpstr>ACT Information      http://www.actstudent.org/ </vt:lpstr>
      <vt:lpstr>Study Tips for the SAT/ACT</vt:lpstr>
      <vt:lpstr>Resources to Study with…</vt:lpstr>
      <vt:lpstr>College Research</vt:lpstr>
    </vt:vector>
  </TitlesOfParts>
  <Company>Onslow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Junior Meeting</dc:title>
  <dc:creator>Nicole Cox</dc:creator>
  <cp:lastModifiedBy>Nicole Cox</cp:lastModifiedBy>
  <cp:revision>28</cp:revision>
  <cp:lastPrinted>2015-09-29T19:00:32Z</cp:lastPrinted>
  <dcterms:created xsi:type="dcterms:W3CDTF">2014-09-22T18:08:52Z</dcterms:created>
  <dcterms:modified xsi:type="dcterms:W3CDTF">2015-09-30T15:18:40Z</dcterms:modified>
</cp:coreProperties>
</file>